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55"/>
  </p:notesMasterIdLst>
  <p:sldIdLst>
    <p:sldId id="256" r:id="rId2"/>
    <p:sldId id="257" r:id="rId3"/>
    <p:sldId id="299" r:id="rId4"/>
    <p:sldId id="303" r:id="rId5"/>
    <p:sldId id="259" r:id="rId6"/>
    <p:sldId id="329" r:id="rId7"/>
    <p:sldId id="307" r:id="rId8"/>
    <p:sldId id="330" r:id="rId9"/>
    <p:sldId id="331" r:id="rId10"/>
    <p:sldId id="265" r:id="rId11"/>
    <p:sldId id="310" r:id="rId12"/>
    <p:sldId id="313" r:id="rId13"/>
    <p:sldId id="309" r:id="rId14"/>
    <p:sldId id="355" r:id="rId15"/>
    <p:sldId id="332" r:id="rId16"/>
    <p:sldId id="333" r:id="rId17"/>
    <p:sldId id="305" r:id="rId18"/>
    <p:sldId id="273" r:id="rId19"/>
    <p:sldId id="277" r:id="rId20"/>
    <p:sldId id="306" r:id="rId21"/>
    <p:sldId id="279" r:id="rId22"/>
    <p:sldId id="349" r:id="rId23"/>
    <p:sldId id="278" r:id="rId24"/>
    <p:sldId id="336" r:id="rId25"/>
    <p:sldId id="334" r:id="rId26"/>
    <p:sldId id="335" r:id="rId27"/>
    <p:sldId id="325" r:id="rId28"/>
    <p:sldId id="350" r:id="rId29"/>
    <p:sldId id="337" r:id="rId30"/>
    <p:sldId id="338" r:id="rId31"/>
    <p:sldId id="326" r:id="rId32"/>
    <p:sldId id="352" r:id="rId33"/>
    <p:sldId id="340" r:id="rId34"/>
    <p:sldId id="341" r:id="rId35"/>
    <p:sldId id="342" r:id="rId36"/>
    <p:sldId id="283" r:id="rId37"/>
    <p:sldId id="291" r:id="rId38"/>
    <p:sldId id="308" r:id="rId39"/>
    <p:sldId id="293" r:id="rId40"/>
    <p:sldId id="319" r:id="rId41"/>
    <p:sldId id="324" r:id="rId42"/>
    <p:sldId id="343" r:id="rId43"/>
    <p:sldId id="316" r:id="rId44"/>
    <p:sldId id="321" r:id="rId45"/>
    <p:sldId id="344" r:id="rId46"/>
    <p:sldId id="320" r:id="rId47"/>
    <p:sldId id="356" r:id="rId48"/>
    <p:sldId id="351" r:id="rId49"/>
    <p:sldId id="346" r:id="rId50"/>
    <p:sldId id="347" r:id="rId51"/>
    <p:sldId id="301" r:id="rId52"/>
    <p:sldId id="353" r:id="rId53"/>
    <p:sldId id="354"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jQCGsWydHucNTWK2D+Y3Tg==" hashData="fS7W6xtUO40Pl5BggS4XjshrtMkVZCQS0QbGyKSU8RTkAHx3jYEyrW/7/vURBXirwsL4Z1kV6Vj0G+sV566vm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47075"/>
  </p:normalViewPr>
  <p:slideViewPr>
    <p:cSldViewPr snapToGrid="0" snapToObjects="1">
      <p:cViewPr varScale="1">
        <p:scale>
          <a:sx n="56" d="100"/>
          <a:sy n="56" d="100"/>
        </p:scale>
        <p:origin x="2776"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8684CA-C63F-5F46-A275-499E174D6788}" type="datetimeFigureOut">
              <a:rPr lang="en-US" smtClean="0"/>
              <a:t>9/16/19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704444-0A12-8349-BBD3-E05D86B7D237}" type="slidenum">
              <a:rPr lang="en-US" smtClean="0"/>
              <a:t>‹#›</a:t>
            </a:fld>
            <a:endParaRPr lang="en-US"/>
          </a:p>
        </p:txBody>
      </p:sp>
    </p:spTree>
    <p:extLst>
      <p:ext uri="{BB962C8B-B14F-4D97-AF65-F5344CB8AC3E}">
        <p14:creationId xmlns:p14="http://schemas.microsoft.com/office/powerpoint/2010/main" val="27627408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704444-0A12-8349-BBD3-E05D86B7D237}" type="slidenum">
              <a:rPr lang="en-US" smtClean="0"/>
              <a:t>1</a:t>
            </a:fld>
            <a:endParaRPr lang="en-US"/>
          </a:p>
        </p:txBody>
      </p:sp>
    </p:spTree>
    <p:extLst>
      <p:ext uri="{BB962C8B-B14F-4D97-AF65-F5344CB8AC3E}">
        <p14:creationId xmlns:p14="http://schemas.microsoft.com/office/powerpoint/2010/main" val="1844629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10</a:t>
            </a:fld>
            <a:endParaRPr lang="en-US" dirty="0"/>
          </a:p>
        </p:txBody>
      </p:sp>
    </p:spTree>
    <p:extLst>
      <p:ext uri="{BB962C8B-B14F-4D97-AF65-F5344CB8AC3E}">
        <p14:creationId xmlns:p14="http://schemas.microsoft.com/office/powerpoint/2010/main" val="2632973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 a video of students having the model conversation (optional)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 volunteer and teacher read model script </a:t>
            </a:r>
          </a:p>
          <a:p>
            <a:pPr lvl="1"/>
            <a:endParaRPr lang="en-US" sz="1200" kern="1200" dirty="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1249728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and CLARIFY</a:t>
            </a:r>
          </a:p>
          <a:p>
            <a:pPr marL="171450" indent="-171450">
              <a:buFont typeface="Arial"/>
              <a:buChar char="•"/>
            </a:pPr>
            <a:r>
              <a:rPr lang="en-US" dirty="0">
                <a:solidFill>
                  <a:srgbClr val="FFFF00"/>
                </a:solidFill>
              </a:rPr>
              <a:t>Model</a:t>
            </a:r>
            <a:r>
              <a:rPr lang="en-US" baseline="0" dirty="0">
                <a:solidFill>
                  <a:srgbClr val="FFFF00"/>
                </a:solidFill>
              </a:rPr>
              <a:t> using think time and pointing at key elements of the visual text before reading the script.</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13</a:t>
            </a:fld>
            <a:endParaRPr lang="en-US" dirty="0"/>
          </a:p>
        </p:txBody>
      </p:sp>
    </p:spTree>
    <p:extLst>
      <p:ext uri="{BB962C8B-B14F-4D97-AF65-F5344CB8AC3E}">
        <p14:creationId xmlns:p14="http://schemas.microsoft.com/office/powerpoint/2010/main" val="102318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dirty="0"/>
          </a:p>
        </p:txBody>
      </p:sp>
    </p:spTree>
    <p:extLst>
      <p:ext uri="{BB962C8B-B14F-4D97-AF65-F5344CB8AC3E}">
        <p14:creationId xmlns:p14="http://schemas.microsoft.com/office/powerpoint/2010/main" val="3563364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479494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4100328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engaged in a Constructive Conversation using the Constructive Conversation Skill-­‐‑</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We took turns and shared ideas based on a visual text. </a:t>
            </a:r>
            <a:endParaRPr lang="en-US" dirty="0"/>
          </a:p>
          <a:p>
            <a:r>
              <a:rPr lang="en-US" sz="1200" kern="1200" dirty="0">
                <a:solidFill>
                  <a:schemeClr val="tx1"/>
                </a:solidFill>
                <a:effectLst/>
                <a:latin typeface="+mn-lt"/>
                <a:ea typeface="+mn-ea"/>
                <a:cs typeface="+mn-cs"/>
              </a:rPr>
              <a:t>Teacher will ask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your think time</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the language of the skill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 </a:t>
            </a:r>
          </a:p>
          <a:p>
            <a:r>
              <a:rPr lang="en-US" sz="1200" i="1" kern="1200" dirty="0">
                <a:solidFill>
                  <a:schemeClr val="tx1"/>
                </a:solidFill>
                <a:effectLst/>
                <a:latin typeface="+mn-lt"/>
                <a:ea typeface="+mn-ea"/>
                <a:cs typeface="+mn-cs"/>
              </a:rPr>
              <a:t>Identify three things that you did to meet today’s objective </a:t>
            </a:r>
          </a:p>
          <a:p>
            <a:r>
              <a:rPr lang="en-US" sz="1200" i="1" kern="1200" dirty="0">
                <a:solidFill>
                  <a:schemeClr val="tx1"/>
                </a:solidFill>
                <a:effectLst/>
                <a:latin typeface="+mn-lt"/>
                <a:ea typeface="+mn-ea"/>
                <a:cs typeface="+mn-cs"/>
              </a:rPr>
              <a:t>Share and explain the three things to your partner </a:t>
            </a:r>
          </a:p>
          <a:p>
            <a:endParaRPr lang="en-US" dirty="0"/>
          </a:p>
          <a:p>
            <a:r>
              <a:rPr lang="en-US" sz="1200" kern="1200" dirty="0">
                <a:solidFill>
                  <a:schemeClr val="tx1"/>
                </a:solidFill>
                <a:effectLst/>
                <a:latin typeface="+mn-lt"/>
                <a:ea typeface="+mn-ea"/>
                <a:cs typeface="+mn-cs"/>
              </a:rPr>
              <a:t>Teacher calls on three students and they tell the class what was done today. </a:t>
            </a:r>
            <a:endParaRPr lang="en-US" dirty="0"/>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17</a:t>
            </a:fld>
            <a:endParaRPr lang="en-US"/>
          </a:p>
        </p:txBody>
      </p:sp>
    </p:spTree>
    <p:extLst>
      <p:ext uri="{BB962C8B-B14F-4D97-AF65-F5344CB8AC3E}">
        <p14:creationId xmlns:p14="http://schemas.microsoft.com/office/powerpoint/2010/main" val="3233650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18</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Today we are going to review the Constructive Conversation Skill-­‐‑</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When we create, we say what we notice about something.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19</a:t>
            </a:fld>
            <a:endParaRPr lang="en-US"/>
          </a:p>
        </p:txBody>
      </p:sp>
    </p:spTree>
    <p:extLst>
      <p:ext uri="{BB962C8B-B14F-4D97-AF65-F5344CB8AC3E}">
        <p14:creationId xmlns:p14="http://schemas.microsoft.com/office/powerpoint/2010/main" val="3906132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Let’s review the Conversation Norms Poster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Today, we will focus on: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the language of the skill</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your conversation voice</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**Give examples for both.  Ask for student volunteers to model the two norms.</a:t>
            </a: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20</a:t>
            </a:fld>
            <a:endParaRPr lang="en-US"/>
          </a:p>
        </p:txBody>
      </p:sp>
    </p:spTree>
    <p:extLst>
      <p:ext uri="{BB962C8B-B14F-4D97-AF65-F5344CB8AC3E}">
        <p14:creationId xmlns:p14="http://schemas.microsoft.com/office/powerpoint/2010/main" val="3953408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a:t>
            </a:fld>
            <a:endParaRPr lang="en-US"/>
          </a:p>
        </p:txBody>
      </p:sp>
    </p:spTree>
    <p:extLst>
      <p:ext uri="{BB962C8B-B14F-4D97-AF65-F5344CB8AC3E}">
        <p14:creationId xmlns:p14="http://schemas.microsoft.com/office/powerpoint/2010/main" val="1745568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21</a:t>
            </a:fld>
            <a:endParaRPr lang="en-US"/>
          </a:p>
        </p:txBody>
      </p:sp>
    </p:spTree>
    <p:extLst>
      <p:ext uri="{BB962C8B-B14F-4D97-AF65-F5344CB8AC3E}">
        <p14:creationId xmlns:p14="http://schemas.microsoft.com/office/powerpoint/2010/main" val="4123401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Review the hand gesture and phrase for CLARIFY (teacher places his/her hands over eyes and gestures as if “focusing binoculars”).  </a:t>
            </a:r>
          </a:p>
          <a:p>
            <a:endParaRPr lang="en-US" baseline="0" dirty="0"/>
          </a:p>
          <a:p>
            <a:r>
              <a:rPr lang="en-US" baseline="0" dirty="0"/>
              <a:t>We use this gesture to explain  and make an idea clearer.  To help us remember the skill we are practicing we are going to be using a corresponding phrase: “Making our ideas clearer.”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22</a:t>
            </a:fld>
            <a:endParaRPr lang="en-US"/>
          </a:p>
        </p:txBody>
      </p:sp>
    </p:spTree>
    <p:extLst>
      <p:ext uri="{BB962C8B-B14F-4D97-AF65-F5344CB8AC3E}">
        <p14:creationId xmlns:p14="http://schemas.microsoft.com/office/powerpoint/2010/main" val="1900232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23</a:t>
            </a:fld>
            <a:endParaRPr lang="en-US"/>
          </a:p>
        </p:txBody>
      </p:sp>
    </p:spTree>
    <p:extLst>
      <p:ext uri="{BB962C8B-B14F-4D97-AF65-F5344CB8AC3E}">
        <p14:creationId xmlns:p14="http://schemas.microsoft.com/office/powerpoint/2010/main" val="1867338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1918092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274266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will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questions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Listening</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Task</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Poster</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guide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through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analysis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makes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a:t>
            </a:r>
            <a:r>
              <a:rPr lang="en-US" sz="1200"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Model</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Constructive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Conversation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skill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CLARIFY.</a:t>
            </a:r>
            <a:endParaRPr lang="en-US" dirty="0"/>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27</a:t>
            </a:fld>
            <a:endParaRPr lang="en-US" dirty="0"/>
          </a:p>
        </p:txBody>
      </p:sp>
    </p:spTree>
    <p:extLst>
      <p:ext uri="{BB962C8B-B14F-4D97-AF65-F5344CB8AC3E}">
        <p14:creationId xmlns:p14="http://schemas.microsoft.com/office/powerpoint/2010/main" val="896981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Review 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introduces </a:t>
            </a:r>
            <a:r>
              <a:rPr lang="en-US" sz="1200" b="1" kern="1200" dirty="0">
                <a:solidFill>
                  <a:schemeClr val="tx1"/>
                </a:solidFill>
                <a:effectLst/>
                <a:latin typeface="+mn-lt"/>
                <a:ea typeface="+mn-ea"/>
                <a:cs typeface="+mn-cs"/>
              </a:rPr>
              <a:t>Model</a:t>
            </a:r>
            <a:r>
              <a:rPr lang="en-US" sz="1200" kern="1200" dirty="0">
                <a:solidFill>
                  <a:schemeClr val="tx1"/>
                </a:solidFill>
                <a:effectLst/>
                <a:latin typeface="+mn-lt"/>
                <a:ea typeface="+mn-ea"/>
                <a:cs typeface="+mn-cs"/>
              </a:rPr>
              <a:t> and asks for a previously selected volunteer to be their partner.  Teacher and student read </a:t>
            </a:r>
            <a:r>
              <a:rPr lang="en-US" sz="1200" b="1" u="sng"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Model using think time and pointing at key elements of the visual text before reading the script. Teacher will also discuss how the following norms were used during the conversation: </a:t>
            </a:r>
          </a:p>
          <a:p>
            <a:pPr lvl="0"/>
            <a:r>
              <a:rPr lang="en-US" sz="1200" i="1" kern="1200" dirty="0">
                <a:solidFill>
                  <a:schemeClr val="tx1"/>
                </a:solidFill>
                <a:effectLst/>
                <a:latin typeface="+mn-lt"/>
                <a:ea typeface="+mn-ea"/>
                <a:cs typeface="+mn-cs"/>
              </a:rPr>
              <a:t>Use the language of the skill</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Use your conversation voice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Provide a copy of the </a:t>
            </a:r>
            <a:r>
              <a:rPr lang="en-US" sz="1200" b="1" u="sng" kern="1200" dirty="0">
                <a:solidFill>
                  <a:schemeClr val="tx1"/>
                </a:solidFill>
                <a:effectLst/>
                <a:latin typeface="+mn-lt"/>
                <a:ea typeface="+mn-ea"/>
                <a:cs typeface="+mn-cs"/>
              </a:rPr>
              <a:t>Model Script to</a:t>
            </a:r>
            <a:r>
              <a:rPr lang="en-US" sz="1200" kern="1200" dirty="0">
                <a:solidFill>
                  <a:schemeClr val="tx1"/>
                </a:solidFill>
                <a:effectLst/>
                <a:latin typeface="+mn-lt"/>
                <a:ea typeface="+mn-ea"/>
                <a:cs typeface="+mn-cs"/>
              </a:rPr>
              <a:t> the volunteer and allow time beforehand for student to review the script. Suggestions for reading the script:</a:t>
            </a:r>
          </a:p>
          <a:p>
            <a:pPr lvl="0" fontAlgn="base"/>
            <a:r>
              <a:rPr lang="en-US" sz="1200" kern="1200" dirty="0">
                <a:solidFill>
                  <a:schemeClr val="tx1"/>
                </a:solidFill>
                <a:effectLst/>
                <a:latin typeface="+mn-lt"/>
                <a:ea typeface="+mn-ea"/>
                <a:cs typeface="+mn-cs"/>
              </a:rPr>
              <a:t>Have an upper grade student assist with reading the script</a:t>
            </a:r>
          </a:p>
          <a:p>
            <a:pPr lvl="0" fontAlgn="base"/>
            <a:r>
              <a:rPr lang="en-US" sz="1200" kern="1200" dirty="0">
                <a:solidFill>
                  <a:schemeClr val="tx1"/>
                </a:solidFill>
                <a:effectLst/>
                <a:latin typeface="+mn-lt"/>
                <a:ea typeface="+mn-ea"/>
                <a:cs typeface="+mn-cs"/>
              </a:rPr>
              <a:t>Show a video of older students reading the script</a:t>
            </a:r>
          </a:p>
          <a:p>
            <a:pPr lvl="0" fontAlgn="base"/>
            <a:r>
              <a:rPr lang="en-US" sz="1200" kern="1200" dirty="0">
                <a:solidFill>
                  <a:schemeClr val="tx1"/>
                </a:solidFill>
                <a:effectLst/>
                <a:latin typeface="+mn-lt"/>
                <a:ea typeface="+mn-ea"/>
                <a:cs typeface="+mn-cs"/>
              </a:rPr>
              <a:t>Use puppets or dolls to represent the two students</a:t>
            </a:r>
          </a:p>
          <a:p>
            <a:pPr lvl="0" fontAlgn="base"/>
            <a:r>
              <a:rPr lang="en-US" sz="1200" kern="1200" dirty="0">
                <a:solidFill>
                  <a:schemeClr val="tx1"/>
                </a:solidFill>
                <a:effectLst/>
                <a:latin typeface="+mn-lt"/>
                <a:ea typeface="+mn-ea"/>
                <a:cs typeface="+mn-cs"/>
              </a:rPr>
              <a:t>Read the script with another adult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Prompt:  </a:t>
            </a:r>
            <a:r>
              <a:rPr lang="en-US" sz="1200" b="1" i="1" kern="1200" dirty="0">
                <a:solidFill>
                  <a:schemeClr val="tx1"/>
                </a:solidFill>
                <a:effectLst/>
                <a:latin typeface="+mn-lt"/>
                <a:ea typeface="+mn-ea"/>
                <a:cs typeface="+mn-cs"/>
              </a:rPr>
              <a:t>What do you notice in the visual text?  Provide details.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Model: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the big tiger is sleeping. What do you notice in the visual text?</a:t>
            </a:r>
          </a:p>
          <a:p>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a woman wearing a stethoscope around her neck and she is placing it on the tiger’s chest. What details can you provide? </a:t>
            </a:r>
          </a:p>
          <a:p>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most of the people are in a room looking at the tiger. What details can you add?</a:t>
            </a:r>
          </a:p>
          <a:p>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the woman putting a tube down the tiger’s throat. What else can you add?</a:t>
            </a:r>
          </a:p>
          <a:p>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the tiger laying on a metal bed. What else do you notice?</a:t>
            </a:r>
          </a:p>
          <a:p>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most people are wearing green shirts. What else can you add?</a:t>
            </a:r>
          </a:p>
          <a:p>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the tiger is laying on a big black net. What do you notice?</a:t>
            </a:r>
          </a:p>
          <a:p>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the people and the tiger are in a room that has medical equipment. </a:t>
            </a:r>
          </a:p>
          <a:p>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Model</a:t>
            </a:r>
            <a:r>
              <a:rPr lang="en-US" sz="1200" kern="1200" dirty="0">
                <a:solidFill>
                  <a:schemeClr val="tx1"/>
                </a:solidFill>
                <a:effectLst/>
                <a:latin typeface="+mn-lt"/>
                <a:ea typeface="+mn-ea"/>
                <a:cs typeface="+mn-cs"/>
              </a:rPr>
              <a:t> Constructive Conversation for the skill of</a:t>
            </a:r>
            <a:r>
              <a:rPr lang="en-US" sz="1200" b="1" kern="1200" dirty="0">
                <a:solidFill>
                  <a:schemeClr val="tx1"/>
                </a:solidFill>
                <a:effectLst/>
                <a:latin typeface="+mn-lt"/>
                <a:ea typeface="+mn-ea"/>
                <a:cs typeface="+mn-cs"/>
              </a:rPr>
              <a:t> CLARIFY.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Understanding the Skill: CREATE and CLARIFY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from Lesson 4.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Model Script</a:t>
            </a:r>
            <a:r>
              <a:rPr lang="en-US" sz="1200" i="1" kern="1200" dirty="0">
                <a:solidFill>
                  <a:schemeClr val="tx1"/>
                </a:solidFill>
                <a:effectLst/>
                <a:latin typeface="+mn-lt"/>
                <a:ea typeface="+mn-ea"/>
                <a:cs typeface="+mn-cs"/>
              </a:rPr>
              <a:t> to find evidence of the skills of </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and </a:t>
            </a:r>
            <a:r>
              <a:rPr lang="en-US" sz="1200" b="1" i="1"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Are we using the visual text to guide our conversation? Read it to yourself as I read it aloud. Let’s look at the first set of turns.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Example of Think-Aloud: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notice</a:t>
            </a:r>
            <a:r>
              <a:rPr lang="en-US" sz="1200" kern="1200" dirty="0">
                <a:solidFill>
                  <a:schemeClr val="tx1"/>
                </a:solidFill>
                <a:effectLst/>
                <a:latin typeface="+mn-lt"/>
                <a:ea typeface="+mn-ea"/>
                <a:cs typeface="+mn-cs"/>
              </a:rPr>
              <a:t> the big tiger is sleeping. </a:t>
            </a:r>
            <a:r>
              <a:rPr lang="en-US" sz="1200" b="1" kern="1200" dirty="0">
                <a:solidFill>
                  <a:schemeClr val="tx1"/>
                </a:solidFill>
                <a:effectLst/>
                <a:latin typeface="+mn-lt"/>
                <a:ea typeface="+mn-ea"/>
                <a:cs typeface="+mn-cs"/>
              </a:rPr>
              <a:t>CL</a:t>
            </a:r>
            <a:r>
              <a:rPr lang="en-US" sz="1200" b="1" u="sng" kern="1200" dirty="0">
                <a:solidFill>
                  <a:schemeClr val="tx1"/>
                </a:solidFill>
                <a:effectLst/>
                <a:latin typeface="+mn-lt"/>
                <a:ea typeface="+mn-ea"/>
                <a:cs typeface="+mn-cs"/>
              </a:rPr>
              <a:t> What do you notice in the visual text?</a:t>
            </a:r>
            <a:r>
              <a:rPr lang="en-US" sz="1200" b="1" kern="1200" dirty="0">
                <a:solidFill>
                  <a:schemeClr val="tx1"/>
                </a:solidFill>
                <a:effectLst/>
                <a:latin typeface="+mn-lt"/>
                <a:ea typeface="+mn-ea"/>
                <a:cs typeface="+mn-cs"/>
              </a:rPr>
              <a:t> CL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notice</a:t>
            </a:r>
            <a:r>
              <a:rPr lang="en-US" sz="1200" kern="1200" dirty="0">
                <a:solidFill>
                  <a:schemeClr val="tx1"/>
                </a:solidFill>
                <a:effectLst/>
                <a:latin typeface="+mn-lt"/>
                <a:ea typeface="+mn-ea"/>
                <a:cs typeface="+mn-cs"/>
              </a:rPr>
              <a:t> a woman </a:t>
            </a:r>
            <a:r>
              <a:rPr lang="en-US" sz="1200" b="1" u="sng" kern="1200" dirty="0">
                <a:solidFill>
                  <a:schemeClr val="tx1"/>
                </a:solidFill>
                <a:effectLst/>
                <a:latin typeface="+mn-lt"/>
                <a:ea typeface="+mn-ea"/>
                <a:cs typeface="+mn-cs"/>
              </a:rPr>
              <a:t>wearing a stethoscope around her neck and she is placing it on the tiger’s chest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CL</a:t>
            </a:r>
            <a:r>
              <a:rPr lang="en-US" sz="1200" b="1" u="sng" kern="1200" dirty="0">
                <a:solidFill>
                  <a:schemeClr val="tx1"/>
                </a:solidFill>
                <a:effectLst/>
                <a:latin typeface="+mn-lt"/>
                <a:ea typeface="+mn-ea"/>
                <a:cs typeface="+mn-cs"/>
              </a:rPr>
              <a:t> What details can you </a:t>
            </a:r>
            <a:r>
              <a:rPr lang="en-US" sz="1200" b="1" kern="1200" dirty="0">
                <a:solidFill>
                  <a:schemeClr val="tx1"/>
                </a:solidFill>
                <a:effectLst/>
                <a:latin typeface="+mn-lt"/>
                <a:ea typeface="+mn-ea"/>
                <a:cs typeface="+mn-cs"/>
              </a:rPr>
              <a:t>CL</a:t>
            </a:r>
            <a:r>
              <a:rPr lang="en-US" sz="1200" b="1" u="sng" kern="1200" dirty="0">
                <a:solidFill>
                  <a:schemeClr val="tx1"/>
                </a:solidFill>
                <a:effectLst/>
                <a:latin typeface="+mn-lt"/>
                <a:ea typeface="+mn-ea"/>
                <a:cs typeface="+mn-cs"/>
              </a:rPr>
              <a:t> provide?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notice</a:t>
            </a:r>
            <a:r>
              <a:rPr lang="en-US" sz="1200" kern="1200" dirty="0">
                <a:solidFill>
                  <a:schemeClr val="tx1"/>
                </a:solidFill>
                <a:effectLst/>
                <a:latin typeface="+mn-lt"/>
                <a:ea typeface="+mn-ea"/>
                <a:cs typeface="+mn-cs"/>
              </a:rPr>
              <a:t> most of the </a:t>
            </a:r>
            <a:r>
              <a:rPr lang="en-US" sz="1200" b="1" u="sng" kern="1200" dirty="0">
                <a:solidFill>
                  <a:schemeClr val="tx1"/>
                </a:solidFill>
                <a:effectLst/>
                <a:latin typeface="+mn-lt"/>
                <a:ea typeface="+mn-ea"/>
                <a:cs typeface="+mn-cs"/>
              </a:rPr>
              <a:t>people are in a room looking at the tiger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CL</a:t>
            </a:r>
            <a:r>
              <a:rPr lang="en-US" sz="1200" b="1" u="sng" kern="1200" dirty="0">
                <a:solidFill>
                  <a:schemeClr val="tx1"/>
                </a:solidFill>
                <a:effectLst/>
                <a:latin typeface="+mn-lt"/>
                <a:ea typeface="+mn-ea"/>
                <a:cs typeface="+mn-cs"/>
              </a:rPr>
              <a:t> What details can you add?</a:t>
            </a:r>
            <a:r>
              <a:rPr lang="en-US" sz="1200" b="1" kern="1200" dirty="0">
                <a:solidFill>
                  <a:schemeClr val="tx1"/>
                </a:solidFill>
                <a:effectLst/>
                <a:latin typeface="+mn-lt"/>
                <a:ea typeface="+mn-ea"/>
                <a:cs typeface="+mn-cs"/>
              </a:rPr>
              <a:t> CL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notice</a:t>
            </a:r>
            <a:r>
              <a:rPr lang="en-US" sz="1200" kern="1200" dirty="0">
                <a:solidFill>
                  <a:schemeClr val="tx1"/>
                </a:solidFill>
                <a:effectLst/>
                <a:latin typeface="+mn-lt"/>
                <a:ea typeface="+mn-ea"/>
                <a:cs typeface="+mn-cs"/>
              </a:rPr>
              <a:t> the woman </a:t>
            </a:r>
            <a:r>
              <a:rPr lang="en-US" sz="1200" b="1" u="sng" kern="1200" dirty="0">
                <a:solidFill>
                  <a:schemeClr val="tx1"/>
                </a:solidFill>
                <a:effectLst/>
                <a:latin typeface="+mn-lt"/>
                <a:ea typeface="+mn-ea"/>
                <a:cs typeface="+mn-cs"/>
              </a:rPr>
              <a:t>putting a tube down the tiger’s throat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CL</a:t>
            </a:r>
            <a:r>
              <a:rPr lang="en-US" sz="1200" b="1" u="sng" kern="1200" dirty="0">
                <a:solidFill>
                  <a:schemeClr val="tx1"/>
                </a:solidFill>
                <a:effectLst/>
                <a:latin typeface="+mn-lt"/>
                <a:ea typeface="+mn-ea"/>
                <a:cs typeface="+mn-cs"/>
              </a:rPr>
              <a:t> What else can you add? </a:t>
            </a:r>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Student A speaks and Student B responds. They are taking turns. Now, let’s look at the language of the skill. Look at Student A’s response. How do I know Student A used the skill of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I notice the language of the skill </a:t>
            </a:r>
            <a:r>
              <a:rPr lang="en-US" sz="1200" kern="1200" dirty="0">
                <a:solidFill>
                  <a:schemeClr val="tx1"/>
                </a:solidFill>
                <a:effectLst/>
                <a:latin typeface="+mn-lt"/>
                <a:ea typeface="+mn-ea"/>
                <a:cs typeface="+mn-cs"/>
              </a:rPr>
              <a:t>(underline as noted above).  </a:t>
            </a:r>
            <a:r>
              <a:rPr lang="en-US" sz="1200" i="1" kern="1200" dirty="0">
                <a:solidFill>
                  <a:schemeClr val="tx1"/>
                </a:solidFill>
                <a:effectLst/>
                <a:latin typeface="+mn-lt"/>
                <a:ea typeface="+mn-ea"/>
                <a:cs typeface="+mn-cs"/>
              </a:rPr>
              <a:t>I also notice that Student A is stating what they notice in the visual text. I know this is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so I will label it with </a:t>
            </a:r>
            <a:r>
              <a:rPr lang="en-US" sz="1200" b="1" i="1" kern="1200" dirty="0">
                <a:solidFill>
                  <a:schemeClr val="tx1"/>
                </a:solidFill>
                <a:effectLst/>
                <a:latin typeface="+mn-lt"/>
                <a:ea typeface="+mn-ea"/>
                <a:cs typeface="+mn-cs"/>
              </a:rPr>
              <a:t>CL </a:t>
            </a:r>
            <a:r>
              <a:rPr lang="en-US" sz="1200" i="1" kern="1200" dirty="0">
                <a:solidFill>
                  <a:schemeClr val="tx1"/>
                </a:solidFill>
                <a:effectLst/>
                <a:latin typeface="+mn-lt"/>
                <a:ea typeface="+mn-ea"/>
                <a:cs typeface="+mn-cs"/>
              </a:rPr>
              <a:t>because they are providing details</a:t>
            </a:r>
            <a:r>
              <a:rPr lang="en-US" sz="1200" b="1"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(Write</a:t>
            </a:r>
            <a:r>
              <a:rPr lang="en-US" sz="1200" b="1" kern="1200" dirty="0">
                <a:solidFill>
                  <a:schemeClr val="tx1"/>
                </a:solidFill>
                <a:effectLst/>
                <a:latin typeface="+mn-lt"/>
                <a:ea typeface="+mn-ea"/>
                <a:cs typeface="+mn-cs"/>
              </a:rPr>
              <a:t> CL</a:t>
            </a:r>
            <a:r>
              <a:rPr lang="en-US" sz="1200" kern="1200" dirty="0">
                <a:solidFill>
                  <a:schemeClr val="tx1"/>
                </a:solidFill>
                <a:effectLst/>
                <a:latin typeface="+mn-lt"/>
                <a:ea typeface="+mn-ea"/>
                <a:cs typeface="+mn-cs"/>
              </a:rPr>
              <a:t> next to the response.)</a:t>
            </a:r>
            <a:r>
              <a:rPr lang="en-US" sz="1200" i="1" kern="1200" dirty="0">
                <a:solidFill>
                  <a:schemeClr val="tx1"/>
                </a:solidFill>
                <a:effectLst/>
                <a:latin typeface="+mn-lt"/>
                <a:ea typeface="+mn-ea"/>
                <a:cs typeface="+mn-cs"/>
              </a:rPr>
              <a:t>  I also notice that Student B is using the language of the skill to ask a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question to get more details, so I will label it with </a:t>
            </a:r>
            <a:r>
              <a:rPr lang="en-US" sz="1200" b="1" i="1" kern="1200" dirty="0">
                <a:solidFill>
                  <a:schemeClr val="tx1"/>
                </a:solidFill>
                <a:effectLst/>
                <a:latin typeface="+mn-lt"/>
                <a:ea typeface="+mn-ea"/>
                <a:cs typeface="+mn-cs"/>
              </a:rPr>
              <a:t>CL </a:t>
            </a:r>
            <a:r>
              <a:rPr lang="en-US" sz="1200" kern="1200" dirty="0">
                <a:solidFill>
                  <a:schemeClr val="tx1"/>
                </a:solidFill>
                <a:effectLst/>
                <a:latin typeface="+mn-lt"/>
                <a:ea typeface="+mn-ea"/>
                <a:cs typeface="+mn-cs"/>
              </a:rPr>
              <a:t>(Write CL next to the response and underline as noted above).  </a:t>
            </a:r>
            <a:r>
              <a:rPr lang="en-US" sz="1200" i="1" kern="1200" dirty="0">
                <a:solidFill>
                  <a:schemeClr val="tx1"/>
                </a:solidFill>
                <a:effectLst/>
                <a:latin typeface="+mn-lt"/>
                <a:ea typeface="+mn-ea"/>
                <a:cs typeface="+mn-cs"/>
              </a:rPr>
              <a:t>Student A responds with the language of the skill </a:t>
            </a:r>
            <a:r>
              <a:rPr lang="en-US" sz="1200" b="1" i="1" kern="1200" dirty="0">
                <a:solidFill>
                  <a:schemeClr val="tx1"/>
                </a:solidFill>
                <a:effectLst/>
                <a:latin typeface="+mn-lt"/>
                <a:ea typeface="+mn-ea"/>
                <a:cs typeface="+mn-cs"/>
              </a:rPr>
              <a:t>CLARIFY</a:t>
            </a:r>
            <a:r>
              <a:rPr lang="en-US" sz="1200" kern="1200" dirty="0">
                <a:solidFill>
                  <a:schemeClr val="tx1"/>
                </a:solidFill>
                <a:effectLst/>
                <a:latin typeface="+mn-lt"/>
                <a:ea typeface="+mn-ea"/>
                <a:cs typeface="+mn-cs"/>
              </a:rPr>
              <a:t> (underline as noted above)</a:t>
            </a:r>
            <a:r>
              <a:rPr lang="en-US" sz="1200" i="1" kern="1200" dirty="0">
                <a:solidFill>
                  <a:schemeClr val="tx1"/>
                </a:solidFill>
                <a:effectLst/>
                <a:latin typeface="+mn-lt"/>
                <a:ea typeface="+mn-ea"/>
                <a:cs typeface="+mn-cs"/>
              </a:rPr>
              <a:t>.  Also, they add more details -based on what they notice in the visual text and ask a </a:t>
            </a:r>
            <a:r>
              <a:rPr lang="en-US" sz="1200" b="1" i="1"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question. </a:t>
            </a:r>
            <a:r>
              <a:rPr lang="en-US" sz="1200" kern="1200" dirty="0">
                <a:solidFill>
                  <a:schemeClr val="tx1"/>
                </a:solidFill>
                <a:effectLst/>
                <a:latin typeface="+mn-lt"/>
                <a:ea typeface="+mn-ea"/>
                <a:cs typeface="+mn-cs"/>
              </a:rPr>
              <a:t> (underline as noted above)</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prompts student pairs to go through the same process with the rest of the Model Conversation. Students may share their responses in a whole group discussion led by the teacher.</a:t>
            </a: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28</a:t>
            </a:fld>
            <a:endParaRPr lang="en-US" dirty="0"/>
          </a:p>
        </p:txBody>
      </p:sp>
    </p:spTree>
    <p:extLst>
      <p:ext uri="{BB962C8B-B14F-4D97-AF65-F5344CB8AC3E}">
        <p14:creationId xmlns:p14="http://schemas.microsoft.com/office/powerpoint/2010/main" val="2957140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a:p>
            <a:endParaRPr lang="en-US" dirty="0"/>
          </a:p>
          <a:p>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2540681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and CLARIFY</a:t>
            </a:r>
          </a:p>
          <a:p>
            <a:pPr marL="171450" indent="-171450">
              <a:buFont typeface="Arial"/>
              <a:buChar char="•"/>
            </a:pPr>
            <a:r>
              <a:rPr lang="en-US" dirty="0">
                <a:solidFill>
                  <a:srgbClr val="FFFF00"/>
                </a:solidFill>
              </a:rPr>
              <a:t>Model</a:t>
            </a:r>
            <a:r>
              <a:rPr lang="en-US" baseline="0" dirty="0">
                <a:solidFill>
                  <a:srgbClr val="FFFF00"/>
                </a:solidFill>
              </a:rPr>
              <a:t> using think time and pointing at key elements of the visual text before reading the script.</a:t>
            </a:r>
          </a:p>
          <a:p>
            <a:r>
              <a:rPr lang="en-US" sz="1200" b="1" kern="1200" dirty="0">
                <a:solidFill>
                  <a:schemeClr val="tx1"/>
                </a:solidFill>
                <a:effectLst/>
                <a:latin typeface="+mn-lt"/>
                <a:ea typeface="+mn-ea"/>
                <a:cs typeface="+mn-cs"/>
              </a:rPr>
              <a:t>Review Non-Model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Non-Model Script</a:t>
            </a:r>
            <a:r>
              <a:rPr lang="en-US" sz="1200" kern="1200" dirty="0">
                <a:solidFill>
                  <a:schemeClr val="tx1"/>
                </a:solidFill>
                <a:effectLst/>
                <a:latin typeface="+mn-lt"/>
                <a:ea typeface="+mn-ea"/>
                <a:cs typeface="+mn-cs"/>
              </a:rPr>
              <a:t> from Lesson 4. </a:t>
            </a:r>
            <a:r>
              <a:rPr lang="en-US" sz="1200" b="1"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   </a:t>
            </a:r>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Non-Model Script</a:t>
            </a:r>
            <a:r>
              <a:rPr lang="en-US" sz="1200" i="1" kern="1200" dirty="0">
                <a:solidFill>
                  <a:schemeClr val="tx1"/>
                </a:solidFill>
                <a:effectLst/>
                <a:latin typeface="+mn-lt"/>
                <a:ea typeface="+mn-ea"/>
                <a:cs typeface="+mn-cs"/>
              </a:rPr>
              <a:t>. How can we improve this Constructive Conversation? This was our prompt,</a:t>
            </a:r>
            <a:r>
              <a:rPr lang="en-US" sz="1200" b="1" i="1" kern="1200" dirty="0">
                <a:solidFill>
                  <a:schemeClr val="tx1"/>
                </a:solidFill>
                <a:effectLst/>
                <a:latin typeface="+mn-lt"/>
                <a:ea typeface="+mn-ea"/>
                <a:cs typeface="+mn-cs"/>
              </a:rPr>
              <a:t> “What do you notice in the visual text.  Provide details.”</a:t>
            </a:r>
            <a:r>
              <a:rPr lang="en-US" sz="1200" i="1" kern="1200" dirty="0">
                <a:solidFill>
                  <a:schemeClr val="tx1"/>
                </a:solidFill>
                <a:effectLst/>
                <a:latin typeface="+mn-lt"/>
                <a:ea typeface="+mn-ea"/>
                <a:cs typeface="+mn-cs"/>
              </a:rPr>
              <a:t>   Here’s the visual text. Read it to yourself as I read it aloud. Think about the prompt and the language of the Constructive Conversation skill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Constructive Conversation for the skill of</a:t>
            </a:r>
            <a:r>
              <a:rPr lang="en-US" sz="1200" b="1" kern="1200" dirty="0">
                <a:solidFill>
                  <a:schemeClr val="tx1"/>
                </a:solidFill>
                <a:effectLst/>
                <a:latin typeface="+mn-lt"/>
                <a:ea typeface="+mn-ea"/>
                <a:cs typeface="+mn-cs"/>
              </a:rPr>
              <a:t> CLARIFY.  </a:t>
            </a:r>
            <a:r>
              <a:rPr lang="en-US" sz="1200" kern="1200" dirty="0">
                <a:solidFill>
                  <a:schemeClr val="tx1"/>
                </a:solidFill>
                <a:effectLst/>
                <a:latin typeface="+mn-lt"/>
                <a:ea typeface="+mn-ea"/>
                <a:cs typeface="+mn-cs"/>
              </a:rPr>
              <a:t>See possible responses below.</a:t>
            </a:r>
          </a:p>
          <a:p>
            <a:pPr lvl="0"/>
            <a:r>
              <a:rPr lang="en-US" sz="1200" i="1" kern="1200" dirty="0">
                <a:solidFill>
                  <a:schemeClr val="tx1"/>
                </a:solidFill>
                <a:effectLst/>
                <a:latin typeface="+mn-lt"/>
                <a:ea typeface="+mn-ea"/>
                <a:cs typeface="+mn-cs"/>
              </a:rPr>
              <a:t>No, they did not take turns sharing their ideas because partner A spoke two times in a row, without letting partner B take a turn</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At first, they responded to the prompt, but towards the end they went off topic</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They did not build on each other’s ideas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fontAlgn="base"/>
            <a:r>
              <a:rPr lang="en-US" dirty="0">
                <a:effectLst/>
              </a:rPr>
              <a:t>Teacher along with students will revise the text on chart paper or document reader.</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Teacher will then proceed to the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for the skill of </a:t>
            </a:r>
            <a:r>
              <a:rPr lang="en-US" sz="1200" b="1" kern="1200" dirty="0">
                <a:solidFill>
                  <a:schemeClr val="tx1"/>
                </a:solidFill>
                <a:effectLst/>
                <a:latin typeface="+mn-lt"/>
                <a:ea typeface="+mn-ea"/>
                <a:cs typeface="+mn-cs"/>
              </a:rPr>
              <a:t>CLARIFY.</a:t>
            </a:r>
            <a:r>
              <a:rPr lang="en-US" sz="1200" kern="1200" dirty="0">
                <a:solidFill>
                  <a:schemeClr val="tx1"/>
                </a:solidFill>
                <a:effectLst/>
                <a:latin typeface="+mn-lt"/>
                <a:ea typeface="+mn-ea"/>
                <a:cs typeface="+mn-cs"/>
              </a:rPr>
              <a:t>  Suggestions for reading the script:</a:t>
            </a:r>
          </a:p>
          <a:p>
            <a:pPr lvl="0"/>
            <a:r>
              <a:rPr lang="en-US" sz="1200" kern="1200" dirty="0">
                <a:solidFill>
                  <a:schemeClr val="tx1"/>
                </a:solidFill>
                <a:effectLst/>
                <a:latin typeface="+mn-lt"/>
                <a:ea typeface="+mn-ea"/>
                <a:cs typeface="+mn-cs"/>
              </a:rPr>
              <a:t>Have an upper grade student assist with reading the script</a:t>
            </a:r>
          </a:p>
          <a:p>
            <a:pPr lvl="0"/>
            <a:r>
              <a:rPr lang="en-US" sz="1200" kern="1200" dirty="0">
                <a:solidFill>
                  <a:schemeClr val="tx1"/>
                </a:solidFill>
                <a:effectLst/>
                <a:latin typeface="+mn-lt"/>
                <a:ea typeface="+mn-ea"/>
                <a:cs typeface="+mn-cs"/>
              </a:rPr>
              <a:t>Show a video of older students reading the script</a:t>
            </a:r>
          </a:p>
          <a:p>
            <a:pPr lvl="0"/>
            <a:r>
              <a:rPr lang="en-US" sz="1200" kern="1200" dirty="0">
                <a:solidFill>
                  <a:schemeClr val="tx1"/>
                </a:solidFill>
                <a:effectLst/>
                <a:latin typeface="+mn-lt"/>
                <a:ea typeface="+mn-ea"/>
                <a:cs typeface="+mn-cs"/>
              </a:rPr>
              <a:t>Use puppets or dolls to represent the two students</a:t>
            </a:r>
          </a:p>
          <a:p>
            <a:pPr lvl="0"/>
            <a:r>
              <a:rPr lang="en-US" sz="1200" kern="1200" dirty="0">
                <a:solidFill>
                  <a:schemeClr val="tx1"/>
                </a:solidFill>
                <a:effectLst/>
                <a:latin typeface="+mn-lt"/>
                <a:ea typeface="+mn-ea"/>
                <a:cs typeface="+mn-cs"/>
              </a:rPr>
              <a:t>Read the script with another adult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Prompt:  </a:t>
            </a:r>
            <a:r>
              <a:rPr lang="en-US" sz="1200" b="1" i="1" kern="1200" dirty="0">
                <a:solidFill>
                  <a:schemeClr val="tx1"/>
                </a:solidFill>
                <a:effectLst/>
                <a:latin typeface="+mn-lt"/>
                <a:ea typeface="+mn-ea"/>
                <a:cs typeface="+mn-cs"/>
              </a:rPr>
              <a:t>What do you notice in the visual text?  Provide details.</a:t>
            </a:r>
            <a:endParaRPr lang="en-US" sz="1200" kern="1200" dirty="0">
              <a:solidFill>
                <a:schemeClr val="tx1"/>
              </a:solidFill>
              <a:effectLst/>
              <a:latin typeface="+mn-lt"/>
              <a:ea typeface="+mn-ea"/>
              <a:cs typeface="+mn-cs"/>
            </a:endParaRPr>
          </a:p>
          <a:p>
            <a:r>
              <a:rPr lang="en-US" dirty="0">
                <a:effectLst/>
              </a:rPr>
              <a:t> </a:t>
            </a:r>
          </a:p>
          <a:p>
            <a:r>
              <a:rPr lang="en-US" b="1" u="sng" dirty="0">
                <a:effectLst/>
              </a:rPr>
              <a:t>Non-Model:</a:t>
            </a:r>
            <a:endParaRPr lang="en-US" dirty="0">
              <a:effectLst/>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see a tiger. What do you notice in the visual text? </a:t>
            </a:r>
            <a:r>
              <a:rPr lang="en-US" sz="1200" b="1" kern="1200" dirty="0">
                <a:solidFill>
                  <a:schemeClr val="tx1"/>
                </a:solidFill>
                <a:effectLst/>
                <a:latin typeface="+mn-lt"/>
                <a:ea typeface="+mn-ea"/>
                <a:cs typeface="+mn-cs"/>
              </a:rPr>
              <a:t>(not using the language of the skill to clarify with details)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do you notice in the visual text? </a:t>
            </a:r>
            <a:r>
              <a:rPr lang="en-US" sz="1200" b="1" kern="1200" dirty="0">
                <a:solidFill>
                  <a:schemeClr val="tx1"/>
                </a:solidFill>
                <a:effectLst/>
                <a:latin typeface="+mn-lt"/>
                <a:ea typeface="+mn-ea"/>
                <a:cs typeface="+mn-cs"/>
              </a:rPr>
              <a:t>(not using the language of the skill to clarify with details)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see there are many people in the room. </a:t>
            </a:r>
            <a:r>
              <a:rPr lang="en-US" sz="1200" b="1" kern="1200" dirty="0">
                <a:solidFill>
                  <a:schemeClr val="tx1"/>
                </a:solidFill>
                <a:effectLst/>
                <a:latin typeface="+mn-lt"/>
                <a:ea typeface="+mn-ea"/>
                <a:cs typeface="+mn-cs"/>
              </a:rPr>
              <a:t>(not prompt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do you notice in the visual text? </a:t>
            </a:r>
            <a:r>
              <a:rPr lang="en-US" sz="1200" b="1" kern="1200" dirty="0">
                <a:solidFill>
                  <a:schemeClr val="tx1"/>
                </a:solidFill>
                <a:effectLst/>
                <a:latin typeface="+mn-lt"/>
                <a:ea typeface="+mn-ea"/>
                <a:cs typeface="+mn-cs"/>
              </a:rPr>
              <a:t>(building on original idea using details)</a:t>
            </a:r>
            <a:endParaRPr lang="en-US" sz="1200" kern="1200" dirty="0">
              <a:solidFill>
                <a:schemeClr val="tx1"/>
              </a:solidFill>
              <a:effectLst/>
              <a:latin typeface="+mn-lt"/>
              <a:ea typeface="+mn-ea"/>
              <a:cs typeface="+mn-cs"/>
            </a:endParaRPr>
          </a:p>
          <a:p>
            <a:r>
              <a:rPr lang="en-US" b="1" u="none" strike="noStrike" dirty="0">
                <a:effectLst/>
              </a:rPr>
              <a:t> </a:t>
            </a:r>
            <a:endParaRPr lang="en-US" dirty="0">
              <a:effectLst/>
            </a:endParaRPr>
          </a:p>
          <a:p>
            <a:pPr marL="171450" indent="-171450">
              <a:buFont typeface="Arial"/>
              <a:buChar char="•"/>
            </a:pPr>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31</a:t>
            </a:fld>
            <a:endParaRPr lang="en-US" dirty="0"/>
          </a:p>
        </p:txBody>
      </p:sp>
    </p:spTree>
    <p:extLst>
      <p:ext uri="{BB962C8B-B14F-4D97-AF65-F5344CB8AC3E}">
        <p14:creationId xmlns:p14="http://schemas.microsoft.com/office/powerpoint/2010/main" val="1795500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along with students revise the text on chart paper or document reader.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dirty="0">
              <a:effectLst/>
            </a:endParaRPr>
          </a:p>
          <a:p>
            <a:r>
              <a:rPr lang="en-US" sz="1200" b="1" u="sng"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a:t>
            </a:r>
            <a:r>
              <a:rPr lang="en-US" sz="1200" i="1" strike="sngStrike" kern="1200" dirty="0">
                <a:solidFill>
                  <a:schemeClr val="tx1"/>
                </a:solidFill>
                <a:effectLst/>
                <a:latin typeface="+mn-lt"/>
                <a:ea typeface="+mn-ea"/>
                <a:cs typeface="+mn-cs"/>
              </a:rPr>
              <a:t>text </a:t>
            </a:r>
            <a:r>
              <a:rPr lang="en-US" sz="1200" i="1" kern="1200" dirty="0">
                <a:solidFill>
                  <a:schemeClr val="tx1"/>
                </a:solidFill>
                <a:effectLst/>
                <a:latin typeface="+mn-lt"/>
                <a:ea typeface="+mn-ea"/>
                <a:cs typeface="+mn-cs"/>
              </a:rPr>
              <a:t>indicates what the teacher should cross out as the text is being revised.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Bold</a:t>
            </a:r>
            <a:r>
              <a:rPr lang="en-US" sz="1200" i="1" kern="1200" dirty="0">
                <a:solidFill>
                  <a:schemeClr val="tx1"/>
                </a:solidFill>
                <a:effectLst/>
                <a:latin typeface="+mn-lt"/>
                <a:ea typeface="+mn-ea"/>
                <a:cs typeface="+mn-cs"/>
              </a:rPr>
              <a:t> indicates language revised. </a:t>
            </a:r>
            <a:endParaRPr lang="en-US" sz="1200" kern="1200" dirty="0">
              <a:solidFill>
                <a:schemeClr val="tx1"/>
              </a:solidFill>
              <a:effectLst/>
              <a:latin typeface="+mn-lt"/>
              <a:ea typeface="+mn-ea"/>
              <a:cs typeface="+mn-cs"/>
            </a:endParaRPr>
          </a:p>
          <a:p>
            <a:r>
              <a:rPr lang="en-US" sz="1200" b="1"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strike="sngStrike" kern="1200" dirty="0">
                <a:solidFill>
                  <a:schemeClr val="tx1"/>
                </a:solidFill>
                <a:effectLst/>
                <a:latin typeface="+mn-lt"/>
                <a:ea typeface="+mn-ea"/>
                <a:cs typeface="+mn-cs"/>
              </a:rPr>
              <a:t>see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notice</a:t>
            </a:r>
            <a:r>
              <a:rPr lang="en-US" sz="1200" kern="1200" dirty="0">
                <a:solidFill>
                  <a:schemeClr val="tx1"/>
                </a:solidFill>
                <a:effectLst/>
                <a:latin typeface="+mn-lt"/>
                <a:ea typeface="+mn-ea"/>
                <a:cs typeface="+mn-cs"/>
              </a:rPr>
              <a:t> the </a:t>
            </a:r>
            <a:r>
              <a:rPr lang="en-US" sz="1200" b="1" kern="1200" dirty="0">
                <a:solidFill>
                  <a:schemeClr val="tx1"/>
                </a:solidFill>
                <a:effectLst/>
                <a:latin typeface="+mn-lt"/>
                <a:ea typeface="+mn-ea"/>
                <a:cs typeface="+mn-cs"/>
              </a:rPr>
              <a:t>big </a:t>
            </a:r>
            <a:r>
              <a:rPr lang="en-US" sz="1200" kern="1200" dirty="0">
                <a:solidFill>
                  <a:schemeClr val="tx1"/>
                </a:solidFill>
                <a:effectLst/>
                <a:latin typeface="+mn-lt"/>
                <a:ea typeface="+mn-ea"/>
                <a:cs typeface="+mn-cs"/>
              </a:rPr>
              <a:t>tiger. </a:t>
            </a:r>
            <a:r>
              <a:rPr lang="en-US" sz="1200" b="1" kern="1200" dirty="0">
                <a:solidFill>
                  <a:schemeClr val="tx1"/>
                </a:solidFill>
                <a:effectLst/>
                <a:latin typeface="+mn-lt"/>
                <a:ea typeface="+mn-ea"/>
                <a:cs typeface="+mn-cs"/>
              </a:rPr>
              <a:t>What do you notice in the visual text?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a:t>
            </a:r>
            <a:r>
              <a:rPr lang="en-US" sz="1200" strike="sngStrike" kern="1200" dirty="0">
                <a:solidFill>
                  <a:schemeClr val="tx1"/>
                </a:solidFill>
                <a:effectLst/>
                <a:latin typeface="+mn-lt"/>
                <a:ea typeface="+mn-ea"/>
                <a:cs typeface="+mn-cs"/>
              </a:rPr>
              <a:t> A</a:t>
            </a:r>
            <a:r>
              <a:rPr lang="en-US" sz="1200" b="1" kern="1200" dirty="0">
                <a:solidFill>
                  <a:schemeClr val="tx1"/>
                </a:solidFill>
                <a:effectLst/>
                <a:latin typeface="+mn-lt"/>
                <a:ea typeface="+mn-ea"/>
                <a:cs typeface="+mn-cs"/>
              </a:rPr>
              <a:t>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notice a woman placing a tube in the tiger’s mouth. </a:t>
            </a:r>
            <a:r>
              <a:rPr lang="en-US" sz="1200" kern="1200" dirty="0">
                <a:solidFill>
                  <a:schemeClr val="tx1"/>
                </a:solidFill>
                <a:effectLst/>
                <a:latin typeface="+mn-lt"/>
                <a:ea typeface="+mn-ea"/>
                <a:cs typeface="+mn-cs"/>
              </a:rPr>
              <a:t>What do you notice in the visual text?</a:t>
            </a:r>
          </a:p>
          <a:p>
            <a:r>
              <a:rPr lang="en-US" sz="1200" b="1" kern="1200" dirty="0">
                <a:solidFill>
                  <a:schemeClr val="tx1"/>
                </a:solidFill>
                <a:effectLst/>
                <a:latin typeface="+mn-lt"/>
                <a:ea typeface="+mn-ea"/>
                <a:cs typeface="+mn-cs"/>
              </a:rPr>
              <a:t>Student</a:t>
            </a:r>
            <a:r>
              <a:rPr lang="en-US" sz="1200" strike="sngStrike" kern="1200" dirty="0">
                <a:solidFill>
                  <a:schemeClr val="tx1"/>
                </a:solidFill>
                <a:effectLst/>
                <a:latin typeface="+mn-lt"/>
                <a:ea typeface="+mn-ea"/>
                <a:cs typeface="+mn-cs"/>
              </a:rPr>
              <a:t> B</a:t>
            </a:r>
            <a:r>
              <a:rPr lang="en-US" sz="1200" b="1" kern="1200" dirty="0">
                <a:solidFill>
                  <a:schemeClr val="tx1"/>
                </a:solidFill>
                <a:effectLst/>
                <a:latin typeface="+mn-lt"/>
                <a:ea typeface="+mn-ea"/>
                <a:cs typeface="+mn-cs"/>
              </a:rPr>
              <a:t>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strike="sngStrike" kern="1200" dirty="0">
                <a:solidFill>
                  <a:schemeClr val="tx1"/>
                </a:solidFill>
                <a:effectLst/>
                <a:latin typeface="+mn-lt"/>
                <a:ea typeface="+mn-ea"/>
                <a:cs typeface="+mn-cs"/>
              </a:rPr>
              <a:t>see there are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notice </a:t>
            </a:r>
            <a:r>
              <a:rPr lang="en-US" sz="1200" kern="1200" dirty="0">
                <a:solidFill>
                  <a:schemeClr val="tx1"/>
                </a:solidFill>
                <a:effectLst/>
                <a:latin typeface="+mn-lt"/>
                <a:ea typeface="+mn-ea"/>
                <a:cs typeface="+mn-cs"/>
              </a:rPr>
              <a:t>many people in the room </a:t>
            </a:r>
            <a:r>
              <a:rPr lang="en-US" sz="1200" b="1" kern="1200" dirty="0">
                <a:solidFill>
                  <a:schemeClr val="tx1"/>
                </a:solidFill>
                <a:effectLst/>
                <a:latin typeface="+mn-lt"/>
                <a:ea typeface="+mn-ea"/>
                <a:cs typeface="+mn-cs"/>
              </a:rPr>
              <a:t>looking at the tiger</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notice medicine on the stand. </a:t>
            </a:r>
            <a:r>
              <a:rPr lang="en-US" sz="1200" kern="1200" dirty="0">
                <a:solidFill>
                  <a:schemeClr val="tx1"/>
                </a:solidFill>
                <a:effectLst/>
                <a:latin typeface="+mn-lt"/>
                <a:ea typeface="+mn-ea"/>
                <a:cs typeface="+mn-cs"/>
              </a:rPr>
              <a:t>What do you notice in the visual text?</a:t>
            </a:r>
          </a:p>
          <a:p>
            <a:r>
              <a:rPr lang="en-US" sz="1200" kern="1200" dirty="0">
                <a:solidFill>
                  <a:schemeClr val="tx1"/>
                </a:solidFill>
                <a:effectLst/>
                <a:latin typeface="+mn-lt"/>
                <a:ea typeface="+mn-ea"/>
                <a:cs typeface="+mn-cs"/>
              </a:rPr>
              <a:t> </a:t>
            </a:r>
          </a:p>
          <a:p>
            <a:pPr lvl="0" fontAlgn="base"/>
            <a:r>
              <a:rPr lang="en-US" sz="1200" kern="1200" dirty="0">
                <a:solidFill>
                  <a:schemeClr val="tx1"/>
                </a:solidFill>
                <a:effectLst/>
                <a:latin typeface="+mn-lt"/>
                <a:ea typeface="+mn-ea"/>
                <a:cs typeface="+mn-cs"/>
              </a:rPr>
              <a:t>Refer to class revised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have pairs read.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32</a:t>
            </a:fld>
            <a:endParaRPr lang="en-US"/>
          </a:p>
        </p:txBody>
      </p:sp>
    </p:spTree>
    <p:extLst>
      <p:ext uri="{BB962C8B-B14F-4D97-AF65-F5344CB8AC3E}">
        <p14:creationId xmlns:p14="http://schemas.microsoft.com/office/powerpoint/2010/main" val="2975191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3</a:t>
            </a:fld>
            <a:endParaRPr lang="en-US"/>
          </a:p>
        </p:txBody>
      </p:sp>
    </p:spTree>
    <p:extLst>
      <p:ext uri="{BB962C8B-B14F-4D97-AF65-F5344CB8AC3E}">
        <p14:creationId xmlns:p14="http://schemas.microsoft.com/office/powerpoint/2010/main" val="1682178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2305891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revised a </a:t>
            </a:r>
            <a:r>
              <a:rPr lang="en-US" sz="1200" b="1" i="1" kern="1200" dirty="0">
                <a:solidFill>
                  <a:schemeClr val="tx1"/>
                </a:solidFill>
                <a:effectLst/>
                <a:latin typeface="+mn-lt"/>
                <a:ea typeface="+mn-ea"/>
                <a:cs typeface="+mn-cs"/>
              </a:rPr>
              <a:t>CLARIFY Non-­‐‑Model </a:t>
            </a:r>
            <a:r>
              <a:rPr lang="en-US" sz="1200" i="1" kern="1200" dirty="0">
                <a:solidFill>
                  <a:schemeClr val="tx1"/>
                </a:solidFill>
                <a:effectLst/>
                <a:latin typeface="+mn-lt"/>
                <a:ea typeface="+mn-ea"/>
                <a:cs typeface="+mn-cs"/>
              </a:rPr>
              <a:t>Constructive Conversation. We took turns and shared ideas based on a visual text. </a:t>
            </a:r>
            <a:endParaRPr lang="en-US" dirty="0"/>
          </a:p>
          <a:p>
            <a:r>
              <a:rPr lang="en-US" sz="1200" kern="1200" dirty="0">
                <a:solidFill>
                  <a:schemeClr val="tx1"/>
                </a:solidFill>
                <a:effectLst/>
                <a:latin typeface="+mn-lt"/>
                <a:ea typeface="+mn-ea"/>
                <a:cs typeface="+mn-cs"/>
              </a:rPr>
              <a:t>Teacher asks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the language of the skill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your conversation voice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Identify three things that you did to meet today’s objective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Share and explain the three things to your partner </a:t>
            </a:r>
            <a:endParaRPr lang="en-US" dirty="0">
              <a:effectLst/>
            </a:endParaRPr>
          </a:p>
          <a:p>
            <a:r>
              <a:rPr lang="en-US" sz="1200" kern="1200" dirty="0">
                <a:solidFill>
                  <a:schemeClr val="tx1"/>
                </a:solidFill>
                <a:effectLst/>
                <a:latin typeface="+mn-lt"/>
                <a:ea typeface="+mn-ea"/>
                <a:cs typeface="+mn-cs"/>
              </a:rPr>
              <a:t>Teacher calls on three students and they tell the class what was done today.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34</a:t>
            </a:fld>
            <a:endParaRPr lang="en-US"/>
          </a:p>
        </p:txBody>
      </p:sp>
    </p:spTree>
    <p:extLst>
      <p:ext uri="{BB962C8B-B14F-4D97-AF65-F5344CB8AC3E}">
        <p14:creationId xmlns:p14="http://schemas.microsoft.com/office/powerpoint/2010/main" val="2068661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36</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Today we are going to practice the Constructive Conversation</a:t>
            </a:r>
            <a:r>
              <a:rPr lang="en-US" sz="1200" baseline="0" dirty="0"/>
              <a:t> Skill CREATE.  When we observe or read something new we have many thoughts and ideas.  As we engage in a CREATE conversation, our job as speakers is to create and take ownership of our ideas.  As listeners our role is to value and foster them same or different ideas we hear.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37</a:t>
            </a:fld>
            <a:endParaRPr lang="en-US"/>
          </a:p>
        </p:txBody>
      </p:sp>
    </p:spTree>
    <p:extLst>
      <p:ext uri="{BB962C8B-B14F-4D97-AF65-F5344CB8AC3E}">
        <p14:creationId xmlns:p14="http://schemas.microsoft.com/office/powerpoint/2010/main" val="3510387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Let’s chorally read the </a:t>
            </a:r>
            <a:r>
              <a:rPr lang="en-US" sz="1200" b="1" kern="1200" dirty="0">
                <a:solidFill>
                  <a:schemeClr val="tx1"/>
                </a:solidFill>
                <a:effectLst/>
                <a:latin typeface="+mn-lt"/>
                <a:ea typeface="+mn-ea"/>
                <a:cs typeface="+mn-cs"/>
              </a:rPr>
              <a:t>Conversation Norms Poster</a:t>
            </a:r>
            <a:r>
              <a:rPr lang="en-US" sz="1200" i="1" kern="1200" dirty="0">
                <a:solidFill>
                  <a:schemeClr val="tx1"/>
                </a:solidFill>
                <a:effectLst/>
                <a:latin typeface="+mn-lt"/>
                <a:ea typeface="+mn-ea"/>
                <a:cs typeface="+mn-cs"/>
              </a:rPr>
              <a:t>. </a:t>
            </a:r>
          </a:p>
          <a:p>
            <a:endParaRPr lang="en-US" dirty="0"/>
          </a:p>
          <a:p>
            <a:r>
              <a:rPr lang="en-US" sz="1200" b="1" i="1" kern="1200" dirty="0">
                <a:solidFill>
                  <a:schemeClr val="tx1"/>
                </a:solidFill>
                <a:effectLst/>
                <a:latin typeface="+mn-lt"/>
                <a:ea typeface="+mn-ea"/>
                <a:cs typeface="+mn-cs"/>
              </a:rPr>
              <a:t>Use your think time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the language of the skill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your conversation voice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Listen respectfully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Take turns and build on each other’s ideas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will focus on: </a:t>
            </a:r>
            <a:endParaRPr lang="en-US" dirty="0"/>
          </a:p>
          <a:p>
            <a:r>
              <a:rPr lang="en-US" sz="1200" i="1" kern="1200" dirty="0">
                <a:solidFill>
                  <a:schemeClr val="tx1"/>
                </a:solidFill>
                <a:effectLst/>
                <a:latin typeface="+mn-lt"/>
                <a:ea typeface="+mn-ea"/>
                <a:cs typeface="+mn-cs"/>
              </a:rPr>
              <a:t>Listen respectfully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Take turns and build on each other’s ideas </a:t>
            </a:r>
            <a:endParaRPr lang="en-US" sz="1200" kern="1200" dirty="0">
              <a:solidFill>
                <a:schemeClr val="tx1"/>
              </a:solidFill>
              <a:effectLst/>
              <a:latin typeface="+mn-lt"/>
              <a:ea typeface="+mn-ea"/>
              <a:cs typeface="+mn-cs"/>
            </a:endParaRP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38</a:t>
            </a:fld>
            <a:endParaRPr lang="en-US"/>
          </a:p>
        </p:txBody>
      </p:sp>
    </p:spTree>
    <p:extLst>
      <p:ext uri="{BB962C8B-B14F-4D97-AF65-F5344CB8AC3E}">
        <p14:creationId xmlns:p14="http://schemas.microsoft.com/office/powerpoint/2010/main" val="19453348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39</a:t>
            </a:fld>
            <a:endParaRPr lang="en-US"/>
          </a:p>
        </p:txBody>
      </p:sp>
    </p:spTree>
    <p:extLst>
      <p:ext uri="{BB962C8B-B14F-4D97-AF65-F5344CB8AC3E}">
        <p14:creationId xmlns:p14="http://schemas.microsoft.com/office/powerpoint/2010/main" val="62885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571006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511981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43</a:t>
            </a:fld>
            <a:endParaRPr lang="en-US" dirty="0"/>
          </a:p>
        </p:txBody>
      </p:sp>
    </p:spTree>
    <p:extLst>
      <p:ext uri="{BB962C8B-B14F-4D97-AF65-F5344CB8AC3E}">
        <p14:creationId xmlns:p14="http://schemas.microsoft.com/office/powerpoint/2010/main" val="12742139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1858093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focus today is: </a:t>
            </a:r>
          </a:p>
          <a:p>
            <a:r>
              <a:rPr lang="en-US" sz="1200" kern="1200" baseline="0" dirty="0">
                <a:solidFill>
                  <a:schemeClr val="tx1"/>
                </a:solidFill>
                <a:effectLst/>
                <a:latin typeface="+mn-lt"/>
                <a:ea typeface="+mn-ea"/>
                <a:cs typeface="+mn-cs"/>
              </a:rPr>
              <a:t>Use your think time</a:t>
            </a:r>
          </a:p>
          <a:p>
            <a:r>
              <a:rPr lang="en-US" sz="1200" kern="1200" baseline="0" dirty="0">
                <a:solidFill>
                  <a:schemeClr val="tx1"/>
                </a:solidFill>
                <a:effectLst/>
                <a:latin typeface="+mn-lt"/>
                <a:ea typeface="+mn-ea"/>
                <a:cs typeface="+mn-cs"/>
              </a:rPr>
              <a:t>Use the language of the skill</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4</a:t>
            </a:fld>
            <a:endParaRPr lang="en-US"/>
          </a:p>
        </p:txBody>
      </p:sp>
    </p:spTree>
    <p:extLst>
      <p:ext uri="{BB962C8B-B14F-4D97-AF65-F5344CB8AC3E}">
        <p14:creationId xmlns:p14="http://schemas.microsoft.com/office/powerpoint/2010/main" val="103206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46</a:t>
            </a:fld>
            <a:endParaRPr lang="en-US" dirty="0"/>
          </a:p>
        </p:txBody>
      </p:sp>
    </p:spTree>
    <p:extLst>
      <p:ext uri="{BB962C8B-B14F-4D97-AF65-F5344CB8AC3E}">
        <p14:creationId xmlns:p14="http://schemas.microsoft.com/office/powerpoint/2010/main" val="1308338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dirty="0"/>
          </a:p>
        </p:txBody>
      </p:sp>
    </p:spTree>
    <p:extLst>
      <p:ext uri="{BB962C8B-B14F-4D97-AF65-F5344CB8AC3E}">
        <p14:creationId xmlns:p14="http://schemas.microsoft.com/office/powerpoint/2010/main" val="38005663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9955950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27837773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models creating a Constructive Conversation Poster.  This slide is a resource.  Teacher elicits student responses to help student develop a poster that illustrates their understanding of the CLARIFY skill and conversation norms. </a:t>
            </a:r>
            <a:endParaRPr lang="en-US" dirty="0"/>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50</a:t>
            </a:fld>
            <a:endParaRPr lang="en-US"/>
          </a:p>
        </p:txBody>
      </p:sp>
    </p:spTree>
    <p:extLst>
      <p:ext uri="{BB962C8B-B14F-4D97-AF65-F5344CB8AC3E}">
        <p14:creationId xmlns:p14="http://schemas.microsoft.com/office/powerpoint/2010/main" val="6739312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will review the Constructive Conversation</a:t>
            </a:r>
            <a:r>
              <a:rPr lang="en-US" baseline="0" dirty="0"/>
              <a:t> Skill CLARIFY</a:t>
            </a:r>
          </a:p>
          <a:p>
            <a:r>
              <a:rPr lang="en-US" baseline="0" dirty="0"/>
              <a:t>Students will self-assess answering the prompt</a:t>
            </a:r>
          </a:p>
          <a:p>
            <a:endParaRPr lang="en-US" baseline="0" dirty="0"/>
          </a:p>
          <a:p>
            <a:r>
              <a:rPr lang="en-US" baseline="0" dirty="0"/>
              <a:t>Teacher may select a conversation pair to share out.</a:t>
            </a:r>
          </a:p>
          <a:p>
            <a:r>
              <a:rPr lang="en-US" baseline="0" dirty="0"/>
              <a:t>EXAMPLE: </a:t>
            </a:r>
          </a:p>
          <a:p>
            <a:r>
              <a:rPr lang="en-US" baseline="0" dirty="0"/>
              <a:t>Student: I rated myself a 3 because…</a:t>
            </a:r>
          </a:p>
          <a:p>
            <a:r>
              <a:rPr lang="en-US" baseline="0" dirty="0"/>
              <a:t>Teacher: What can you do to move to a 4?</a:t>
            </a:r>
            <a:endParaRPr lang="en-US" dirty="0"/>
          </a:p>
        </p:txBody>
      </p:sp>
      <p:sp>
        <p:nvSpPr>
          <p:cNvPr id="4" name="Slide Number Placeholder 3"/>
          <p:cNvSpPr>
            <a:spLocks noGrp="1"/>
          </p:cNvSpPr>
          <p:nvPr>
            <p:ph type="sldNum" sz="quarter" idx="10"/>
          </p:nvPr>
        </p:nvSpPr>
        <p:spPr/>
        <p:txBody>
          <a:bodyPr/>
          <a:lstStyle/>
          <a:p>
            <a:fld id="{8C84BB4E-1A06-6543-9CFD-082A6388932A}" type="slidenum">
              <a:rPr lang="en-US" smtClean="0"/>
              <a:t>51</a:t>
            </a:fld>
            <a:endParaRPr lang="en-US"/>
          </a:p>
        </p:txBody>
      </p:sp>
    </p:spTree>
    <p:extLst>
      <p:ext uri="{BB962C8B-B14F-4D97-AF65-F5344CB8AC3E}">
        <p14:creationId xmlns:p14="http://schemas.microsoft.com/office/powerpoint/2010/main" val="30070983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C05E7-F875-C14A-B5D4-B200F080DD76}" type="slidenum">
              <a:rPr lang="en-US" smtClean="0"/>
              <a:t>53</a:t>
            </a:fld>
            <a:endParaRPr lang="en-US"/>
          </a:p>
        </p:txBody>
      </p:sp>
    </p:spTree>
    <p:extLst>
      <p:ext uri="{BB962C8B-B14F-4D97-AF65-F5344CB8AC3E}">
        <p14:creationId xmlns:p14="http://schemas.microsoft.com/office/powerpoint/2010/main" val="2334325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5</a:t>
            </a:fld>
            <a:endParaRPr lang="en-US"/>
          </a:p>
        </p:txBody>
      </p:sp>
    </p:spTree>
    <p:extLst>
      <p:ext uri="{BB962C8B-B14F-4D97-AF65-F5344CB8AC3E}">
        <p14:creationId xmlns:p14="http://schemas.microsoft.com/office/powerpoint/2010/main" val="344178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a:t>
            </a:r>
            <a:r>
              <a:rPr lang="en-US" baseline="0" dirty="0"/>
              <a:t> hand gesture for CLARIFY (teacher places his/her hands over eyes and gestures as if “focusing binoculars”).  </a:t>
            </a:r>
          </a:p>
          <a:p>
            <a:endParaRPr lang="en-US" baseline="0" dirty="0"/>
          </a:p>
          <a:p>
            <a:r>
              <a:rPr lang="en-US" baseline="0" dirty="0"/>
              <a:t>We use this gesture to explain  and make an idea clearer.  To help us remember the skill we are practicing we are going to be using a corresponding phrase: “Making our ideas clearer.”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6</a:t>
            </a:fld>
            <a:endParaRPr lang="en-US"/>
          </a:p>
        </p:txBody>
      </p:sp>
    </p:spTree>
    <p:extLst>
      <p:ext uri="{BB962C8B-B14F-4D97-AF65-F5344CB8AC3E}">
        <p14:creationId xmlns:p14="http://schemas.microsoft.com/office/powerpoint/2010/main" val="1478110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7</a:t>
            </a:fld>
            <a:endParaRPr lang="en-US"/>
          </a:p>
        </p:txBody>
      </p:sp>
    </p:spTree>
    <p:extLst>
      <p:ext uri="{BB962C8B-B14F-4D97-AF65-F5344CB8AC3E}">
        <p14:creationId xmlns:p14="http://schemas.microsoft.com/office/powerpoint/2010/main" val="2851894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3995420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endParaRPr lang="en-US" dirty="0">
              <a:effectLst/>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2646034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34162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475353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377034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098497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4966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52804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565158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5078C9-5EB2-914F-AD2A-D4E3E7C95DE0}" type="datetimeFigureOut">
              <a:rPr lang="en-US" smtClean="0"/>
              <a:t>9/16/19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970355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1818308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006A41C-E959-EE4A-B1D4-663202535056}" type="slidenum">
              <a:rPr lang="en-US" smtClean="0"/>
              <a:t>‹#›</a:t>
            </a:fld>
            <a:endParaRPr lang="en-US"/>
          </a:p>
        </p:txBody>
      </p:sp>
    </p:spTree>
    <p:extLst>
      <p:ext uri="{BB962C8B-B14F-4D97-AF65-F5344CB8AC3E}">
        <p14:creationId xmlns:p14="http://schemas.microsoft.com/office/powerpoint/2010/main" val="3787788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3593749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485078C9-5EB2-914F-AD2A-D4E3E7C95DE0}" type="datetimeFigureOut">
              <a:rPr lang="en-US" smtClean="0"/>
              <a:t>9/16/19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006A41C-E959-EE4A-B1D4-663202535056}"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2807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14.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23.jp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4.em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14.png"/><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3.jpg"/><Relationship Id="rId7" Type="http://schemas.openxmlformats.org/officeDocument/2006/relationships/image" Target="../media/image16.emf"/><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5593" y="219456"/>
            <a:ext cx="7543800" cy="1143000"/>
          </a:xfrm>
        </p:spPr>
        <p:txBody>
          <a:bodyPr>
            <a:normAutofit/>
          </a:bodyPr>
          <a:lstStyle/>
          <a:p>
            <a:pPr algn="ctr"/>
            <a:r>
              <a:rPr lang="en-US" dirty="0"/>
              <a:t>Start Smart 1.0</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1</a:t>
            </a:r>
            <a:r>
              <a:rPr lang="en-US" sz="4800" baseline="30000" dirty="0">
                <a:solidFill>
                  <a:schemeClr val="tx1"/>
                </a:solidFill>
              </a:rPr>
              <a:t>st</a:t>
            </a:r>
            <a:r>
              <a:rPr lang="en-US" sz="4800" dirty="0">
                <a:solidFill>
                  <a:schemeClr val="tx1"/>
                </a:solidFill>
              </a:rPr>
              <a:t> Grade</a:t>
            </a:r>
          </a:p>
          <a:p>
            <a:r>
              <a:rPr lang="en-US" sz="4800" dirty="0">
                <a:solidFill>
                  <a:schemeClr val="tx1"/>
                </a:solidFill>
              </a:rPr>
              <a:t>Lesson 4</a:t>
            </a:r>
          </a:p>
        </p:txBody>
      </p:sp>
      <p:pic>
        <p:nvPicPr>
          <p:cNvPr id="4" name="Picture 3"/>
          <p:cNvPicPr>
            <a:picLocks noChangeAspect="1"/>
          </p:cNvPicPr>
          <p:nvPr/>
        </p:nvPicPr>
        <p:blipFill>
          <a:blip r:embed="rId3"/>
          <a:stretch>
            <a:fillRect/>
          </a:stretch>
        </p:blipFill>
        <p:spPr>
          <a:xfrm>
            <a:off x="7047406" y="4536948"/>
            <a:ext cx="1221987" cy="1192182"/>
          </a:xfrm>
          <a:prstGeom prst="rect">
            <a:avLst/>
          </a:prstGeom>
        </p:spPr>
      </p:pic>
      <p:pic>
        <p:nvPicPr>
          <p:cNvPr id="7" name="Picture 6" descr="Description: LAUSD"/>
          <p:cNvPicPr/>
          <p:nvPr/>
        </p:nvPicPr>
        <p:blipFill>
          <a:blip r:embed="rId4">
            <a:extLst>
              <a:ext uri="{28A0092B-C50C-407E-A947-70E740481C1C}">
                <a14:useLocalDpi xmlns:a14="http://schemas.microsoft.com/office/drawing/2010/main" val="0"/>
              </a:ext>
            </a:extLst>
          </a:blip>
          <a:srcRect/>
          <a:stretch>
            <a:fillRect/>
          </a:stretch>
        </p:blipFill>
        <p:spPr bwMode="auto">
          <a:xfrm>
            <a:off x="3861665" y="4678030"/>
            <a:ext cx="1176216" cy="1143001"/>
          </a:xfrm>
          <a:prstGeom prst="rect">
            <a:avLst/>
          </a:prstGeom>
          <a:noFill/>
          <a:ln>
            <a:noFill/>
          </a:ln>
        </p:spPr>
      </p:pic>
      <p:pic>
        <p:nvPicPr>
          <p:cNvPr id="8" name="Picture 7" descr="A close up of a sign&#10;&#10;Description automatically generated">
            <a:extLst>
              <a:ext uri="{FF2B5EF4-FFF2-40B4-BE49-F238E27FC236}">
                <a16:creationId xmlns:a16="http://schemas.microsoft.com/office/drawing/2014/main" id="{FC9AE988-1A33-DE47-BD83-DA584806ED4F}"/>
              </a:ext>
            </a:extLst>
          </p:cNvPr>
          <p:cNvPicPr>
            <a:picLocks noChangeAspect="1"/>
          </p:cNvPicPr>
          <p:nvPr/>
        </p:nvPicPr>
        <p:blipFill>
          <a:blip r:embed="rId5"/>
          <a:stretch>
            <a:fillRect/>
          </a:stretch>
        </p:blipFill>
        <p:spPr>
          <a:xfrm>
            <a:off x="5137326" y="4608228"/>
            <a:ext cx="1910080" cy="1253490"/>
          </a:xfrm>
          <a:prstGeom prst="rect">
            <a:avLst/>
          </a:prstGeom>
        </p:spPr>
      </p:pic>
      <p:pic>
        <p:nvPicPr>
          <p:cNvPr id="10" name="Picture 9">
            <a:extLst>
              <a:ext uri="{FF2B5EF4-FFF2-40B4-BE49-F238E27FC236}">
                <a16:creationId xmlns:a16="http://schemas.microsoft.com/office/drawing/2014/main" id="{B3459F4A-519C-8A4B-830F-A4C912188F69}"/>
              </a:ext>
            </a:extLst>
          </p:cNvPr>
          <p:cNvPicPr>
            <a:picLocks noChangeAspect="1"/>
          </p:cNvPicPr>
          <p:nvPr/>
        </p:nvPicPr>
        <p:blipFill>
          <a:blip r:embed="rId6"/>
          <a:stretch>
            <a:fillRect/>
          </a:stretch>
        </p:blipFill>
        <p:spPr>
          <a:xfrm>
            <a:off x="3366997" y="1251251"/>
            <a:ext cx="2304242" cy="2981960"/>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14991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8612" y="788045"/>
            <a:ext cx="3392116" cy="5586145"/>
          </a:xfrm>
          <a:prstGeom prst="rect">
            <a:avLst/>
          </a:prstGeom>
          <a:noFill/>
        </p:spPr>
        <p:txBody>
          <a:bodyPr wrap="square" rtlCol="0">
            <a:spAutoFit/>
          </a:bodyPr>
          <a:lstStyle/>
          <a:p>
            <a:r>
              <a:rPr lang="en-US" sz="1700" b="1" dirty="0"/>
              <a:t>Partner A: </a:t>
            </a:r>
            <a:r>
              <a:rPr lang="en-US" sz="1700" dirty="0"/>
              <a:t>I notice the big tiger is sleeping.  What do you notice in the visual text?</a:t>
            </a:r>
          </a:p>
          <a:p>
            <a:endParaRPr lang="en-US" sz="1700" dirty="0"/>
          </a:p>
          <a:p>
            <a:endParaRPr lang="en-US" sz="1700" dirty="0"/>
          </a:p>
          <a:p>
            <a:endParaRPr lang="en-US" sz="1700" dirty="0"/>
          </a:p>
          <a:p>
            <a:r>
              <a:rPr lang="en-US" sz="1700" b="1" dirty="0"/>
              <a:t>Partner A:  </a:t>
            </a:r>
            <a:r>
              <a:rPr lang="en-US" sz="1700" dirty="0"/>
              <a:t>I notice most of the people are in a room looking at the tiger.  What details can you add?</a:t>
            </a:r>
          </a:p>
          <a:p>
            <a:endParaRPr lang="en-US" sz="1700" b="1" dirty="0"/>
          </a:p>
          <a:p>
            <a:endParaRPr lang="en-US" sz="1700" b="1" dirty="0"/>
          </a:p>
          <a:p>
            <a:r>
              <a:rPr lang="en-US" sz="1700" b="1" dirty="0"/>
              <a:t>Partner A: </a:t>
            </a:r>
            <a:r>
              <a:rPr lang="en-US" sz="1700" dirty="0"/>
              <a:t>I notice the tiger laying on a metal bed.  What else do you notice?</a:t>
            </a:r>
          </a:p>
          <a:p>
            <a:endParaRPr lang="en-US" sz="1700" dirty="0"/>
          </a:p>
          <a:p>
            <a:endParaRPr lang="en-US" sz="1700" dirty="0"/>
          </a:p>
          <a:p>
            <a:endParaRPr lang="en-US" sz="1700" dirty="0"/>
          </a:p>
          <a:p>
            <a:r>
              <a:rPr lang="en-US" sz="1700" b="1" dirty="0"/>
              <a:t>Partner A: </a:t>
            </a:r>
            <a:r>
              <a:rPr lang="en-US" sz="1700" dirty="0"/>
              <a:t>I notice the tiger is laying on a big black net.  What do you notice?</a:t>
            </a:r>
          </a:p>
        </p:txBody>
      </p:sp>
      <p:sp>
        <p:nvSpPr>
          <p:cNvPr id="5" name="TextBox 4"/>
          <p:cNvSpPr txBox="1"/>
          <p:nvPr/>
        </p:nvSpPr>
        <p:spPr>
          <a:xfrm>
            <a:off x="4591715" y="1052160"/>
            <a:ext cx="3619308" cy="5586145"/>
          </a:xfrm>
          <a:prstGeom prst="rect">
            <a:avLst/>
          </a:prstGeom>
          <a:noFill/>
        </p:spPr>
        <p:txBody>
          <a:bodyPr wrap="square" rtlCol="0">
            <a:spAutoFit/>
          </a:bodyPr>
          <a:lstStyle/>
          <a:p>
            <a:r>
              <a:rPr lang="en-US" sz="1700" b="1" dirty="0"/>
              <a:t>Partner B:  </a:t>
            </a:r>
            <a:r>
              <a:rPr lang="en-US" sz="1700" dirty="0"/>
              <a:t>I notice a woman wearing a stethoscope around her neck and she is placing it on the tiger’s chest.  What details can you provide?</a:t>
            </a:r>
          </a:p>
          <a:p>
            <a:endParaRPr lang="en-US" sz="1700" b="1" dirty="0"/>
          </a:p>
          <a:p>
            <a:r>
              <a:rPr lang="en-US" sz="1700" b="1" dirty="0"/>
              <a:t>Partner B: </a:t>
            </a:r>
            <a:r>
              <a:rPr lang="en-US" sz="1700" dirty="0"/>
              <a:t>I notice the woman putting a tube down the tiger’s throat.  What else can you add?</a:t>
            </a:r>
          </a:p>
          <a:p>
            <a:endParaRPr lang="en-US" sz="1700" dirty="0"/>
          </a:p>
          <a:p>
            <a:endParaRPr lang="en-US" sz="1700" dirty="0"/>
          </a:p>
          <a:p>
            <a:endParaRPr lang="en-US" sz="1700" dirty="0"/>
          </a:p>
          <a:p>
            <a:r>
              <a:rPr lang="en-US" sz="1700" b="1" dirty="0"/>
              <a:t>Partner B: </a:t>
            </a:r>
            <a:r>
              <a:rPr lang="en-US" sz="1700" dirty="0"/>
              <a:t>I notice most people are wearing  green shirts.  What else can you add?</a:t>
            </a:r>
          </a:p>
          <a:p>
            <a:endParaRPr lang="en-US" sz="1700" dirty="0"/>
          </a:p>
          <a:p>
            <a:endParaRPr lang="en-US" sz="1700" dirty="0"/>
          </a:p>
          <a:p>
            <a:endParaRPr lang="en-US" sz="1700" dirty="0"/>
          </a:p>
          <a:p>
            <a:r>
              <a:rPr lang="en-US" sz="1700" b="1" dirty="0"/>
              <a:t>Partner B</a:t>
            </a:r>
            <a:r>
              <a:rPr lang="en-US" sz="1700" dirty="0"/>
              <a:t>: I notice the people and the tiger are in a room that has medical equipment. </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3546"/>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6307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76915" y="-169248"/>
            <a:ext cx="8229600" cy="1001713"/>
          </a:xfrm>
        </p:spPr>
        <p:txBody>
          <a:bodyPr>
            <a:normAutofit/>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do you notice in the visual text? 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90910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741400"/>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3707" y="5279397"/>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19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11200"/>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2367"/>
            <a:ext cx="1199599" cy="1048469"/>
          </a:xfrm>
          <a:prstGeom prst="rect">
            <a:avLst/>
          </a:prstGeom>
        </p:spPr>
      </p:pic>
    </p:spTree>
    <p:extLst>
      <p:ext uri="{BB962C8B-B14F-4D97-AF65-F5344CB8AC3E}">
        <p14:creationId xmlns:p14="http://schemas.microsoft.com/office/powerpoint/2010/main" val="349666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381125" y="654050"/>
            <a:ext cx="6848475" cy="5549900"/>
          </a:xfrm>
          <a:ln w="57150">
            <a:solidFill>
              <a:srgbClr val="00B050"/>
            </a:solidFill>
            <a:miter lim="800000"/>
            <a:headEnd/>
            <a:tailEnd/>
          </a:ln>
        </p:spPr>
      </p:pic>
    </p:spTree>
    <p:extLst>
      <p:ext uri="{BB962C8B-B14F-4D97-AF65-F5344CB8AC3E}">
        <p14:creationId xmlns:p14="http://schemas.microsoft.com/office/powerpoint/2010/main" val="810829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5180" y="949088"/>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547" y="2057084"/>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267032" y="370586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descr="1stLesson1-2TeacherMode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4557" y="1070145"/>
            <a:ext cx="5750417" cy="5150116"/>
          </a:xfrm>
          <a:prstGeom prst="rect">
            <a:avLst/>
          </a:prstGeom>
        </p:spPr>
      </p:pic>
      <p:pic>
        <p:nvPicPr>
          <p:cNvPr id="7" name="NONMODEL CLARIFY 1ST GR.">
            <a:hlinkClick r:id="" action="ppaction://media"/>
            <a:extLst>
              <a:ext uri="{FF2B5EF4-FFF2-40B4-BE49-F238E27FC236}">
                <a16:creationId xmlns:a16="http://schemas.microsoft.com/office/drawing/2014/main" id="{9F8C8CE1-CFAA-C54B-ACF8-92BFCBE094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15624" y="139240"/>
            <a:ext cx="812800" cy="812800"/>
          </a:xfrm>
          <a:prstGeom prst="rect">
            <a:avLst/>
          </a:prstGeom>
          <a:ln>
            <a:solidFill>
              <a:schemeClr val="accent1"/>
            </a:solidFill>
          </a:ln>
        </p:spPr>
      </p:pic>
    </p:spTree>
    <p:extLst>
      <p:ext uri="{BB962C8B-B14F-4D97-AF65-F5344CB8AC3E}">
        <p14:creationId xmlns:p14="http://schemas.microsoft.com/office/powerpoint/2010/main" val="278784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538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9137" y="768097"/>
            <a:ext cx="3392116" cy="5586145"/>
          </a:xfrm>
          <a:prstGeom prst="rect">
            <a:avLst/>
          </a:prstGeom>
          <a:noFill/>
        </p:spPr>
        <p:txBody>
          <a:bodyPr wrap="square" rtlCol="0">
            <a:spAutoFit/>
          </a:bodyPr>
          <a:lstStyle/>
          <a:p>
            <a:r>
              <a:rPr lang="en-US" sz="1700" b="1" dirty="0"/>
              <a:t>Partner A: </a:t>
            </a:r>
            <a:r>
              <a:rPr lang="en-US" sz="1700" dirty="0"/>
              <a:t>I see a tiger.  What do you notice in the visual text. </a:t>
            </a:r>
          </a:p>
          <a:p>
            <a:endParaRPr lang="en-US" sz="1700" dirty="0"/>
          </a:p>
          <a:p>
            <a:endParaRPr lang="en-US" sz="1700" dirty="0"/>
          </a:p>
          <a:p>
            <a:endParaRPr lang="en-US" sz="1700" dirty="0"/>
          </a:p>
          <a:p>
            <a:r>
              <a:rPr lang="en-US" sz="1700" b="1" dirty="0"/>
              <a:t>Partner A:  </a:t>
            </a:r>
            <a:r>
              <a:rPr lang="en-US" sz="1700" dirty="0"/>
              <a:t>What do you notice in the visual text?</a:t>
            </a:r>
            <a:endParaRPr lang="en-US" sz="1700" b="1" dirty="0"/>
          </a:p>
          <a:p>
            <a:endParaRPr lang="en-US" sz="1700" b="1" dirty="0"/>
          </a:p>
          <a:p>
            <a:endParaRPr lang="en-US" sz="1700" b="1" dirty="0"/>
          </a:p>
          <a:p>
            <a:endParaRPr lang="en-US" sz="1700" b="1" dirty="0"/>
          </a:p>
          <a:p>
            <a:endParaRPr lang="en-US" sz="1700" dirty="0"/>
          </a:p>
          <a:p>
            <a:endParaRPr lang="en-US" sz="1700" dirty="0"/>
          </a:p>
          <a:p>
            <a:endParaRPr lang="en-US" sz="1700" dirty="0"/>
          </a:p>
          <a:p>
            <a:endParaRPr lang="en-US" sz="1700" dirty="0"/>
          </a:p>
          <a:p>
            <a:endParaRPr lang="en-US" sz="1700" dirty="0"/>
          </a:p>
          <a:p>
            <a:r>
              <a:rPr lang="en-US" sz="1700" b="1" dirty="0"/>
              <a:t>Partner A: </a:t>
            </a:r>
            <a:r>
              <a:rPr lang="en-US" sz="1700" dirty="0"/>
              <a:t>I see a tiger on the bed. He is sleeping. </a:t>
            </a:r>
          </a:p>
          <a:p>
            <a:endParaRPr lang="en-US" sz="1700" dirty="0"/>
          </a:p>
          <a:p>
            <a:endParaRPr lang="en-US" sz="1700" dirty="0"/>
          </a:p>
          <a:p>
            <a:r>
              <a:rPr lang="en-US" sz="1700" b="1" dirty="0"/>
              <a:t>Partner A: </a:t>
            </a:r>
            <a:r>
              <a:rPr lang="en-US" sz="1700" dirty="0"/>
              <a:t>I see more details.  I see a yellow and black tiger. </a:t>
            </a:r>
          </a:p>
        </p:txBody>
      </p:sp>
      <p:sp>
        <p:nvSpPr>
          <p:cNvPr id="5" name="TextBox 4"/>
          <p:cNvSpPr txBox="1"/>
          <p:nvPr/>
        </p:nvSpPr>
        <p:spPr>
          <a:xfrm>
            <a:off x="4591715" y="808469"/>
            <a:ext cx="3619308" cy="5878532"/>
          </a:xfrm>
          <a:prstGeom prst="rect">
            <a:avLst/>
          </a:prstGeom>
          <a:noFill/>
        </p:spPr>
        <p:txBody>
          <a:bodyPr wrap="square" rtlCol="0">
            <a:spAutoFit/>
          </a:bodyPr>
          <a:lstStyle/>
          <a:p>
            <a:endParaRPr lang="en-US" sz="1700" b="1" dirty="0"/>
          </a:p>
          <a:p>
            <a:endParaRPr lang="en-US" sz="1700" b="1" dirty="0"/>
          </a:p>
          <a:p>
            <a:endParaRPr lang="en-US" sz="1700" b="1" dirty="0"/>
          </a:p>
          <a:p>
            <a:endParaRPr lang="en-US" sz="1700" b="1" dirty="0"/>
          </a:p>
          <a:p>
            <a:endParaRPr lang="en-US" sz="1700" b="1" dirty="0"/>
          </a:p>
          <a:p>
            <a:r>
              <a:rPr lang="en-US" sz="1700" b="1" dirty="0"/>
              <a:t>Partner B: </a:t>
            </a:r>
            <a:r>
              <a:rPr lang="en-US" sz="1700" dirty="0"/>
              <a:t>I see there are many people in the room. </a:t>
            </a:r>
          </a:p>
          <a:p>
            <a:endParaRPr lang="en-US" sz="1700" dirty="0"/>
          </a:p>
          <a:p>
            <a:endParaRPr lang="en-US" sz="1700" dirty="0"/>
          </a:p>
          <a:p>
            <a:endParaRPr lang="en-US" sz="1700" dirty="0"/>
          </a:p>
          <a:p>
            <a:r>
              <a:rPr lang="en-US" sz="1700" b="1" dirty="0"/>
              <a:t>Partner B: </a:t>
            </a:r>
            <a:r>
              <a:rPr lang="en-US" sz="1700" dirty="0"/>
              <a:t>What do you notice in the visual text?</a:t>
            </a:r>
          </a:p>
          <a:p>
            <a:endParaRPr lang="en-US" sz="1700" dirty="0"/>
          </a:p>
          <a:p>
            <a:endParaRPr lang="en-US" sz="1700" dirty="0"/>
          </a:p>
          <a:p>
            <a:endParaRPr lang="en-US" sz="1700" dirty="0"/>
          </a:p>
          <a:p>
            <a:r>
              <a:rPr lang="en-US" sz="1700" b="1" dirty="0"/>
              <a:t>Partner B</a:t>
            </a:r>
            <a:r>
              <a:rPr lang="en-US" sz="1700" dirty="0"/>
              <a:t>: What do you notice in the visual text?</a:t>
            </a:r>
          </a:p>
          <a:p>
            <a:endParaRPr lang="en-US" sz="1700" dirty="0"/>
          </a:p>
          <a:p>
            <a:endParaRPr lang="en-US" sz="1700" dirty="0"/>
          </a:p>
          <a:p>
            <a:r>
              <a:rPr lang="en-US" sz="1700" b="1" dirty="0"/>
              <a:t>Partner B</a:t>
            </a:r>
            <a:r>
              <a:rPr lang="en-US" sz="1700" dirty="0"/>
              <a:t>: I see a big tiger sleeping on the bed too. </a:t>
            </a:r>
          </a:p>
          <a:p>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37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1025" y="5037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599798" y="-193244"/>
            <a:ext cx="8229600" cy="1001713"/>
          </a:xfrm>
        </p:spPr>
        <p:txBody>
          <a:bodyPr>
            <a:normAutofit/>
          </a:bodyPr>
          <a:lstStyle/>
          <a:p>
            <a:pPr algn="ctr"/>
            <a:r>
              <a:rPr lang="en-US" sz="2800" b="1" u="sng" dirty="0">
                <a:solidFill>
                  <a:schemeClr val="tx1"/>
                </a:solidFill>
              </a:rPr>
              <a:t>Visual Text </a:t>
            </a:r>
            <a:r>
              <a:rPr lang="en-US" sz="2800" b="1" dirty="0">
                <a:solidFill>
                  <a:schemeClr val="tx1"/>
                </a:solidFill>
              </a:rPr>
              <a:t>Non- Model</a:t>
            </a:r>
            <a:br>
              <a:rPr lang="en-US" sz="2800" dirty="0">
                <a:solidFill>
                  <a:schemeClr val="tx1"/>
                </a:solidFill>
              </a:rPr>
            </a:br>
            <a:r>
              <a:rPr lang="en-US" sz="2800" b="1" dirty="0">
                <a:solidFill>
                  <a:schemeClr val="tx1"/>
                </a:solidFill>
              </a:rPr>
              <a:t>What do you notice in the visual text? 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1024" y="1636446"/>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1023" y="2869528"/>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1023" y="427766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9681"/>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54142"/>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95463"/>
            <a:ext cx="1199599" cy="1048469"/>
          </a:xfrm>
          <a:prstGeom prst="rect">
            <a:avLst/>
          </a:prstGeom>
        </p:spPr>
      </p:pic>
      <p:pic>
        <p:nvPicPr>
          <p:cNvPr id="15" name="Picture 1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35298"/>
            <a:ext cx="1199599" cy="1048469"/>
          </a:xfrm>
          <a:prstGeom prst="rect">
            <a:avLst/>
          </a:prstGeom>
        </p:spPr>
      </p:pic>
      <p:pic>
        <p:nvPicPr>
          <p:cNvPr id="16" name="Picture 15"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1023" y="5343932"/>
            <a:ext cx="948679" cy="957629"/>
          </a:xfrm>
          <a:prstGeom prst="rect">
            <a:avLst/>
          </a:prstGeom>
        </p:spPr>
      </p:pic>
    </p:spTree>
    <p:extLst>
      <p:ext uri="{BB962C8B-B14F-4D97-AF65-F5344CB8AC3E}">
        <p14:creationId xmlns:p14="http://schemas.microsoft.com/office/powerpoint/2010/main" val="73994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8C87D37-14DF-9B49-88DD-30FA494A2163}"/>
              </a:ext>
            </a:extLst>
          </p:cNvPr>
          <p:cNvPicPr>
            <a:picLocks noChangeAspect="1"/>
          </p:cNvPicPr>
          <p:nvPr/>
        </p:nvPicPr>
        <p:blipFill rotWithShape="1">
          <a:blip r:embed="rId3"/>
          <a:srcRect l="50346" t="50297" b="1"/>
          <a:stretch/>
        </p:blipFill>
        <p:spPr>
          <a:xfrm>
            <a:off x="3492962" y="1234087"/>
            <a:ext cx="766692" cy="593026"/>
          </a:xfrm>
          <a:prstGeom prst="rect">
            <a:avLst/>
          </a:prstGeom>
          <a:solidFill>
            <a:schemeClr val="bg1"/>
          </a:solidFill>
          <a:ln>
            <a:solidFill>
              <a:schemeClr val="tx1"/>
            </a:solidFill>
          </a:ln>
        </p:spPr>
      </p:pic>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3 CREATE and 3 CLARIFY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an idea.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7535" y="24412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5271" y="2441256"/>
            <a:ext cx="1672397" cy="2078616"/>
          </a:xfrm>
          <a:prstGeom prst="rect">
            <a:avLst/>
          </a:prstGeom>
          <a:ln w="12700">
            <a:solidFill>
              <a:schemeClr val="tx1"/>
            </a:solidFill>
          </a:ln>
        </p:spPr>
      </p:pic>
      <p:sp>
        <p:nvSpPr>
          <p:cNvPr id="13" name="TextBox 12"/>
          <p:cNvSpPr txBox="1"/>
          <p:nvPr/>
        </p:nvSpPr>
        <p:spPr>
          <a:xfrm>
            <a:off x="5477535" y="1262422"/>
            <a:ext cx="3435472" cy="106182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100" dirty="0">
                <a:solidFill>
                  <a:schemeClr val="tx1"/>
                </a:solidFill>
              </a:rPr>
              <a:t>What do you notice in the visual text?  Provide details.</a:t>
            </a:r>
            <a:endParaRPr lang="en-US" sz="2100" dirty="0"/>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697835" y="203794"/>
            <a:ext cx="7332343"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Content Placeholder 3">
            <a:extLst>
              <a:ext uri="{FF2B5EF4-FFF2-40B4-BE49-F238E27FC236}">
                <a16:creationId xmlns:a16="http://schemas.microsoft.com/office/drawing/2014/main" id="{327B9CEA-ECC9-6840-884D-5B5FD70FEC25}"/>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1933871" y="1262422"/>
            <a:ext cx="819646" cy="638831"/>
          </a:xfrm>
          <a:prstGeom prst="rect">
            <a:avLst/>
          </a:prstGeom>
          <a:solidFill>
            <a:schemeClr val="bg1"/>
          </a:solidFill>
          <a:ln>
            <a:solidFill>
              <a:schemeClr val="tx1"/>
            </a:solidFill>
          </a:ln>
        </p:spPr>
      </p:pic>
      <p:pic>
        <p:nvPicPr>
          <p:cNvPr id="18" name="Content Placeholder 3">
            <a:extLst>
              <a:ext uri="{FF2B5EF4-FFF2-40B4-BE49-F238E27FC236}">
                <a16:creationId xmlns:a16="http://schemas.microsoft.com/office/drawing/2014/main" id="{2F3E5F51-A8B0-A948-A089-2DBB92D084B2}"/>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2271747" y="1509900"/>
            <a:ext cx="819646" cy="638831"/>
          </a:xfrm>
          <a:prstGeom prst="rect">
            <a:avLst/>
          </a:prstGeom>
          <a:solidFill>
            <a:schemeClr val="bg1"/>
          </a:solidFill>
          <a:ln>
            <a:solidFill>
              <a:schemeClr val="tx1"/>
            </a:solidFill>
          </a:ln>
        </p:spPr>
      </p:pic>
      <p:pic>
        <p:nvPicPr>
          <p:cNvPr id="19" name="Content Placeholder 3">
            <a:extLst>
              <a:ext uri="{FF2B5EF4-FFF2-40B4-BE49-F238E27FC236}">
                <a16:creationId xmlns:a16="http://schemas.microsoft.com/office/drawing/2014/main" id="{DF9F8F13-6EE1-5843-88FE-C4547104B7C1}"/>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2609622" y="1802425"/>
            <a:ext cx="819646" cy="638831"/>
          </a:xfrm>
          <a:prstGeom prst="rect">
            <a:avLst/>
          </a:prstGeom>
          <a:solidFill>
            <a:schemeClr val="bg1"/>
          </a:solidFill>
          <a:ln>
            <a:solidFill>
              <a:schemeClr val="tx1"/>
            </a:solidFill>
          </a:ln>
        </p:spPr>
      </p:pic>
      <p:pic>
        <p:nvPicPr>
          <p:cNvPr id="21" name="Picture 20">
            <a:extLst>
              <a:ext uri="{FF2B5EF4-FFF2-40B4-BE49-F238E27FC236}">
                <a16:creationId xmlns:a16="http://schemas.microsoft.com/office/drawing/2014/main" id="{4F56C23A-EEF6-934C-A45C-136BF6E547E1}"/>
              </a:ext>
            </a:extLst>
          </p:cNvPr>
          <p:cNvPicPr>
            <a:picLocks noChangeAspect="1"/>
          </p:cNvPicPr>
          <p:nvPr/>
        </p:nvPicPr>
        <p:blipFill rotWithShape="1">
          <a:blip r:embed="rId3"/>
          <a:srcRect l="50346" t="50297" b="1"/>
          <a:stretch/>
        </p:blipFill>
        <p:spPr>
          <a:xfrm>
            <a:off x="3749537" y="1467512"/>
            <a:ext cx="766692" cy="593026"/>
          </a:xfrm>
          <a:prstGeom prst="rect">
            <a:avLst/>
          </a:prstGeom>
          <a:solidFill>
            <a:schemeClr val="bg1"/>
          </a:solidFill>
          <a:ln>
            <a:solidFill>
              <a:schemeClr val="tx1"/>
            </a:solidFill>
          </a:ln>
        </p:spPr>
      </p:pic>
      <p:pic>
        <p:nvPicPr>
          <p:cNvPr id="22" name="Picture 21">
            <a:extLst>
              <a:ext uri="{FF2B5EF4-FFF2-40B4-BE49-F238E27FC236}">
                <a16:creationId xmlns:a16="http://schemas.microsoft.com/office/drawing/2014/main" id="{8A48DB30-6792-9A49-988F-3EA5FC4C2EAF}"/>
              </a:ext>
            </a:extLst>
          </p:cNvPr>
          <p:cNvPicPr>
            <a:picLocks noChangeAspect="1"/>
          </p:cNvPicPr>
          <p:nvPr/>
        </p:nvPicPr>
        <p:blipFill rotWithShape="1">
          <a:blip r:embed="rId3"/>
          <a:srcRect l="50346" t="50297" b="1"/>
          <a:stretch/>
        </p:blipFill>
        <p:spPr>
          <a:xfrm>
            <a:off x="3961783" y="1817400"/>
            <a:ext cx="766692" cy="593026"/>
          </a:xfrm>
          <a:prstGeom prst="rect">
            <a:avLst/>
          </a:prstGeom>
          <a:solidFill>
            <a:schemeClr val="bg1"/>
          </a:solidFill>
          <a:ln>
            <a:solidFill>
              <a:schemeClr val="tx1"/>
            </a:solidFill>
          </a:ln>
        </p:spPr>
      </p:pic>
    </p:spTree>
    <p:extLst>
      <p:ext uri="{BB962C8B-B14F-4D97-AF65-F5344CB8AC3E}">
        <p14:creationId xmlns:p14="http://schemas.microsoft.com/office/powerpoint/2010/main" val="114386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dissolve">
                                      <p:cBhvr>
                                        <p:cTn id="29" dur="500"/>
                                        <p:tgtEl>
                                          <p:spTgt spid="5">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dissolve">
                                      <p:cBhvr>
                                        <p:cTn id="34" dur="500"/>
                                        <p:tgtEl>
                                          <p:spTgt spid="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dissolve">
                                      <p:cBhvr>
                                        <p:cTn id="39" dur="500"/>
                                        <p:tgtEl>
                                          <p:spTgt spid="13">
                                            <p:txEl>
                                              <p:pRg st="0" end="0"/>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13">
                                            <p:txEl>
                                              <p:pRg st="1" end="1"/>
                                            </p:txEl>
                                          </p:spTgt>
                                        </p:tgtEl>
                                        <p:attrNameLst>
                                          <p:attrName>style.visibility</p:attrName>
                                        </p:attrNameLst>
                                      </p:cBhvr>
                                      <p:to>
                                        <p:strVal val="visible"/>
                                      </p:to>
                                    </p:set>
                                    <p:animEffect transition="in" filter="dissolve">
                                      <p:cBhvr>
                                        <p:cTn id="42" dur="500"/>
                                        <p:tgtEl>
                                          <p:spTgt spid="13">
                                            <p:txEl>
                                              <p:pRg st="1" end="1"/>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dissolve">
                                      <p:cBhvr>
                                        <p:cTn id="45" dur="500"/>
                                        <p:tgtEl>
                                          <p:spTgt spid="8"/>
                                        </p:tgtEl>
                                      </p:cBhvr>
                                    </p:animEffect>
                                  </p:childTnLst>
                                </p:cTn>
                              </p:par>
                              <p:par>
                                <p:cTn id="46" presetID="9"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dissolve">
                                      <p:cBhvr>
                                        <p:cTn id="48" dur="500"/>
                                        <p:tgtEl>
                                          <p:spTgt spid="10"/>
                                        </p:tgtEl>
                                      </p:cBhvr>
                                    </p:animEffect>
                                  </p:childTnLst>
                                </p:cTn>
                              </p:par>
                              <p:par>
                                <p:cTn id="49" presetID="9" presetClass="entr" presetSubtype="0" fill="hold" nodeType="with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dissolve">
                                      <p:cBhvr>
                                        <p:cTn id="51" dur="500"/>
                                        <p:tgtEl>
                                          <p:spTgt spid="3">
                                            <p:txEl>
                                              <p:pRg st="1" end="1"/>
                                            </p:txEl>
                                          </p:spTgt>
                                        </p:tgtEl>
                                      </p:cBhvr>
                                    </p:animEffect>
                                  </p:childTnLst>
                                </p:cTn>
                              </p:par>
                              <p:par>
                                <p:cTn id="52" presetID="1" presetClass="entr" presetSubtype="0" fill="hold" grpId="0" nodeType="withEffect">
                                  <p:stCondLst>
                                    <p:cond delay="0"/>
                                  </p:stCondLst>
                                  <p:childTnLst>
                                    <p:set>
                                      <p:cBhvr>
                                        <p:cTn id="53" dur="1" fill="hold">
                                          <p:stCondLst>
                                            <p:cond delay="0"/>
                                          </p:stCondLst>
                                        </p:cTn>
                                        <p:tgtEl>
                                          <p:spTgt spid="13">
                                            <p:bg/>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3">
                                            <p:txEl>
                                              <p:pRg st="0" end="0"/>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52289"/>
            <a:ext cx="6715040" cy="1215717"/>
          </a:xfrm>
          <a:prstGeom prst="rect">
            <a:avLst/>
          </a:prstGeom>
        </p:spPr>
        <p:txBody>
          <a:bodyPr wrap="square">
            <a:spAutoFit/>
          </a:bodyPr>
          <a:lstStyle/>
          <a:p>
            <a:pPr algn="ctr"/>
            <a:r>
              <a:rPr lang="en-US" sz="3200" b="1" dirty="0"/>
              <a:t>Prompt: </a:t>
            </a:r>
            <a:r>
              <a:rPr lang="en-US" sz="3200" dirty="0"/>
              <a:t>What do you notice in the visual text? Provide details.</a:t>
            </a:r>
          </a:p>
          <a:p>
            <a:pPr marL="257175" indent="-257175">
              <a:buFont typeface="Arial" charset="0"/>
              <a:buChar char="•"/>
            </a:pPr>
            <a:endParaRPr lang="en-US" sz="900" dirty="0"/>
          </a:p>
        </p:txBody>
      </p:sp>
      <p:pic>
        <p:nvPicPr>
          <p:cNvPr id="5" name="Picture 4" descr="1stLesson1-2StudentPract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113989"/>
            <a:ext cx="8076480" cy="520404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3405" y="72609"/>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spTree>
    <p:extLst>
      <p:ext uri="{BB962C8B-B14F-4D97-AF65-F5344CB8AC3E}">
        <p14:creationId xmlns:p14="http://schemas.microsoft.com/office/powerpoint/2010/main" val="383261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75017"/>
            <a:ext cx="4883783" cy="1245940"/>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do you notice in the visual text? Provide details.</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4" name="Picture 13" descr="1stLesson1-2StudentPractic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7129" y="2011925"/>
            <a:ext cx="3584703" cy="4019988"/>
          </a:xfrm>
          <a:prstGeom prst="rect">
            <a:avLst/>
          </a:prstGeom>
        </p:spPr>
      </p:pic>
      <p:pic>
        <p:nvPicPr>
          <p:cNvPr id="16" name="Content Placeholder 1">
            <a:extLst>
              <a:ext uri="{FF2B5EF4-FFF2-40B4-BE49-F238E27FC236}">
                <a16:creationId xmlns:a16="http://schemas.microsoft.com/office/drawing/2014/main" id="{733A9FFB-31E5-0C4F-9903-B38D160930D6}"/>
              </a:ext>
            </a:extLst>
          </p:cNvPr>
          <p:cNvPicPr>
            <a:picLocks noChangeAspect="1"/>
          </p:cNvPicPr>
          <p:nvPr/>
        </p:nvPicPr>
        <p:blipFill>
          <a:blip r:embed="rId8">
            <a:extLst>
              <a:ext uri="{28A0092B-C50C-407E-A947-70E740481C1C}">
                <a14:useLocalDpi xmlns:a14="http://schemas.microsoft.com/office/drawing/2010/main" val="0"/>
              </a:ext>
            </a:extLst>
          </a:blip>
          <a:srcRect l="6139" t="13205" r="5286" b="31334"/>
          <a:stretch>
            <a:fillRect/>
          </a:stretch>
        </p:blipFill>
        <p:spPr>
          <a:xfrm>
            <a:off x="217664" y="2055003"/>
            <a:ext cx="4919113" cy="3986374"/>
          </a:xfrm>
          <a:prstGeom prst="rect">
            <a:avLst/>
          </a:prstGeom>
          <a:solidFill>
            <a:schemeClr val="bg1"/>
          </a:solidFill>
          <a:ln w="57150">
            <a:solidFill>
              <a:srgbClr val="00B050"/>
            </a:solidFill>
            <a:miter lim="800000"/>
            <a:headEnd/>
            <a:tailEnd/>
          </a:ln>
        </p:spPr>
      </p:pic>
    </p:spTree>
    <p:extLst>
      <p:ext uri="{BB962C8B-B14F-4D97-AF65-F5344CB8AC3E}">
        <p14:creationId xmlns:p14="http://schemas.microsoft.com/office/powerpoint/2010/main" val="89600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4294967295"/>
          </p:nvPr>
        </p:nvSpPr>
        <p:spPr>
          <a:xfrm>
            <a:off x="791395" y="1745313"/>
            <a:ext cx="7543800" cy="4147487"/>
          </a:xfrm>
        </p:spPr>
        <p:txBody>
          <a:bodyPr>
            <a:normAutofit fontScale="92500"/>
          </a:bodyPr>
          <a:lstStyle/>
          <a:p>
            <a:r>
              <a:rPr lang="en-US" sz="2600" b="1" dirty="0">
                <a:solidFill>
                  <a:schemeClr val="tx1"/>
                </a:solidFill>
              </a:rPr>
              <a:t>How did we meet today’s objective of using the Constructive Conversation Skill of CLARIFY?</a:t>
            </a:r>
          </a:p>
          <a:p>
            <a:endParaRPr lang="en-US"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your think time?</a:t>
            </a:r>
          </a:p>
          <a:p>
            <a:pPr lvl="2">
              <a:buFont typeface="Wingdings" pitchFamily="2" charset="2"/>
              <a:buChar char="§"/>
            </a:pPr>
            <a:r>
              <a:rPr lang="en-US" sz="2400" dirty="0">
                <a:solidFill>
                  <a:schemeClr val="tx1"/>
                </a:solidFill>
              </a:rPr>
              <a:t>Use the language of the skill</a:t>
            </a:r>
          </a:p>
          <a:p>
            <a:pPr marL="201168" lvl="1" indent="0">
              <a:buNone/>
            </a:pPr>
            <a:endParaRPr lang="en-US" sz="2400" b="1" dirty="0">
              <a:solidFill>
                <a:schemeClr val="tx1"/>
              </a:solidFill>
            </a:endParaRPr>
          </a:p>
          <a:p>
            <a:pPr marL="201168" lvl="1" indent="0">
              <a:buNone/>
            </a:pPr>
            <a:r>
              <a:rPr lang="en-US" sz="24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296" y="2763451"/>
            <a:ext cx="1850600" cy="1544521"/>
          </a:xfrm>
          <a:prstGeom prst="rect">
            <a:avLst/>
          </a:prstGeom>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609" y="2786427"/>
            <a:ext cx="1833153" cy="1498567"/>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93442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CLARIFY</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1</a:t>
            </a:r>
            <a:r>
              <a:rPr lang="en-US" sz="4800" baseline="30000" dirty="0">
                <a:solidFill>
                  <a:schemeClr val="tx1"/>
                </a:solidFill>
              </a:rPr>
              <a:t>st</a:t>
            </a:r>
            <a:r>
              <a:rPr lang="en-US" sz="4800" dirty="0">
                <a:solidFill>
                  <a:schemeClr val="tx1"/>
                </a:solidFill>
              </a:rPr>
              <a:t> Grade</a:t>
            </a:r>
          </a:p>
          <a:p>
            <a:r>
              <a:rPr lang="en-US" sz="4800" dirty="0">
                <a:solidFill>
                  <a:schemeClr val="tx1"/>
                </a:solidFill>
              </a:rPr>
              <a:t>Lesson 5</a:t>
            </a:r>
          </a:p>
        </p:txBody>
      </p:sp>
    </p:spTree>
    <p:extLst>
      <p:ext uri="{BB962C8B-B14F-4D97-AF65-F5344CB8AC3E}">
        <p14:creationId xmlns:p14="http://schemas.microsoft.com/office/powerpoint/2010/main" val="2214851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a:xfrm>
            <a:off x="822959" y="1845734"/>
            <a:ext cx="7813041" cy="4023360"/>
          </a:xfrm>
        </p:spPr>
        <p:txBody>
          <a:bodyPr>
            <a:normAutofit/>
          </a:bodyPr>
          <a:lstStyle/>
          <a:p>
            <a:pPr>
              <a:lnSpc>
                <a:spcPct val="150000"/>
              </a:lnSpc>
            </a:pPr>
            <a:r>
              <a:rPr lang="en-US" sz="2800" dirty="0">
                <a:solidFill>
                  <a:schemeClr val="tx1"/>
                </a:solidFill>
              </a:rPr>
              <a:t>Students will be able to revise a </a:t>
            </a:r>
            <a:r>
              <a:rPr lang="en-US" sz="2800" b="1" dirty="0">
                <a:solidFill>
                  <a:schemeClr val="tx1"/>
                </a:solidFill>
              </a:rPr>
              <a:t>Non-Model </a:t>
            </a:r>
            <a:r>
              <a:rPr lang="en-US" sz="2800" dirty="0">
                <a:solidFill>
                  <a:schemeClr val="tx1"/>
                </a:solidFill>
              </a:rPr>
              <a:t>Conversation for the Constructive Conversation Skill- CLARIFY in a whole group setting and with a triad. </a:t>
            </a:r>
          </a:p>
        </p:txBody>
      </p:sp>
      <p:pic>
        <p:nvPicPr>
          <p:cNvPr id="4" name="image21.png">
            <a:extLst>
              <a:ext uri="{FF2B5EF4-FFF2-40B4-BE49-F238E27FC236}">
                <a16:creationId xmlns:a16="http://schemas.microsoft.com/office/drawing/2014/main" id="{1676D893-AB92-B74A-AF63-AD073D0F6FD3}"/>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1865102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CLARIFY</a:t>
            </a:r>
            <a:r>
              <a:rPr lang="en-US" sz="2800" dirty="0">
                <a:solidFill>
                  <a:schemeClr val="tx1"/>
                </a:solidFill>
              </a:rPr>
              <a:t>, by taking turns, sharing ideas and making ideas clearer with a partner based on a visual text.</a:t>
            </a:r>
          </a:p>
        </p:txBody>
      </p:sp>
      <p:pic>
        <p:nvPicPr>
          <p:cNvPr id="4" name="image21.png">
            <a:extLst>
              <a:ext uri="{FF2B5EF4-FFF2-40B4-BE49-F238E27FC236}">
                <a16:creationId xmlns:a16="http://schemas.microsoft.com/office/drawing/2014/main" id="{D831619E-E8D6-4A47-B758-BAA09E782D73}"/>
              </a:ext>
            </a:extLst>
          </p:cNvPr>
          <p:cNvPicPr/>
          <p:nvPr/>
        </p:nvPicPr>
        <p:blipFill>
          <a:blip r:embed="rId3"/>
          <a:srcRect/>
          <a:stretch>
            <a:fillRect/>
          </a:stretch>
        </p:blipFill>
        <p:spPr>
          <a:xfrm>
            <a:off x="5316953" y="286604"/>
            <a:ext cx="3004087" cy="1137750"/>
          </a:xfrm>
          <a:prstGeom prst="rect">
            <a:avLst/>
          </a:prstGeom>
          <a:ln/>
        </p:spPr>
      </p:pic>
    </p:spTree>
    <p:extLst>
      <p:ext uri="{BB962C8B-B14F-4D97-AF65-F5344CB8AC3E}">
        <p14:creationId xmlns:p14="http://schemas.microsoft.com/office/powerpoint/2010/main" val="3001246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901" y="204300"/>
            <a:ext cx="4627300" cy="6039962"/>
          </a:xfrm>
          <a:prstGeom prst="rect">
            <a:avLst/>
          </a:prstGeom>
        </p:spPr>
      </p:pic>
      <p:sp>
        <p:nvSpPr>
          <p:cNvPr id="7" name="Rectangle 6"/>
          <p:cNvSpPr/>
          <p:nvPr/>
        </p:nvSpPr>
        <p:spPr>
          <a:xfrm>
            <a:off x="4710724" y="951524"/>
            <a:ext cx="1971430" cy="167444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37751" y="2811584"/>
            <a:ext cx="2034249" cy="157284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12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49FCFAD4-CDA1-3147-9350-92364C8EA1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88585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960" y="228208"/>
            <a:ext cx="8575040" cy="1450757"/>
          </a:xfrm>
        </p:spPr>
        <p:txBody>
          <a:bodyPr/>
          <a:lstStyle/>
          <a:p>
            <a:r>
              <a:rPr lang="en-US" b="1" dirty="0">
                <a:solidFill>
                  <a:schemeClr val="tx1"/>
                </a:solidFill>
              </a:rPr>
              <a:t>Hand Gesture and Phrase- CLARIFY</a:t>
            </a:r>
          </a:p>
        </p:txBody>
      </p:sp>
      <p:sp>
        <p:nvSpPr>
          <p:cNvPr id="3" name="TextBox 2"/>
          <p:cNvSpPr txBox="1"/>
          <p:nvPr/>
        </p:nvSpPr>
        <p:spPr>
          <a:xfrm>
            <a:off x="4188411" y="1600200"/>
            <a:ext cx="4747309" cy="1754326"/>
          </a:xfrm>
          <a:prstGeom prst="rect">
            <a:avLst/>
          </a:prstGeom>
          <a:noFill/>
        </p:spPr>
        <p:txBody>
          <a:bodyPr wrap="square" rtlCol="0">
            <a:spAutoFit/>
          </a:bodyPr>
          <a:lstStyle/>
          <a:p>
            <a:pPr algn="ctr"/>
            <a:r>
              <a:rPr lang="en-US" sz="5400" b="1" dirty="0">
                <a:cs typeface="Arial"/>
              </a:rPr>
              <a:t>Making Our Ideas Clearer</a:t>
            </a:r>
          </a:p>
        </p:txBody>
      </p:sp>
      <p:pic>
        <p:nvPicPr>
          <p:cNvPr id="5" name="Picture 4" descr="Screen Shot 2016-03-16 at 2.54.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126832" y="3503475"/>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icture 2015-08-03 at 3.53.56 PM.png">
            <a:extLst>
              <a:ext uri="{FF2B5EF4-FFF2-40B4-BE49-F238E27FC236}">
                <a16:creationId xmlns:a16="http://schemas.microsoft.com/office/drawing/2014/main" id="{4A093608-B29F-9F41-9CD7-EE741D731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4013" y="3325675"/>
            <a:ext cx="3184954" cy="2785950"/>
          </a:xfrm>
          <a:prstGeom prst="rect">
            <a:avLst/>
          </a:prstGeom>
        </p:spPr>
      </p:pic>
    </p:spTree>
    <p:extLst>
      <p:ext uri="{BB962C8B-B14F-4D97-AF65-F5344CB8AC3E}">
        <p14:creationId xmlns:p14="http://schemas.microsoft.com/office/powerpoint/2010/main" val="56295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50900" y="211138"/>
            <a:ext cx="7543800" cy="855662"/>
          </a:xfrm>
        </p:spPr>
        <p:txBody>
          <a:bodyPr/>
          <a:lstStyle/>
          <a:p>
            <a:pPr algn="ctr"/>
            <a:r>
              <a:rPr lang="en-US" b="1" dirty="0">
                <a:solidFill>
                  <a:schemeClr val="tx1"/>
                </a:solidFill>
              </a:rPr>
              <a:t>Prompt and Response Starters</a:t>
            </a:r>
          </a:p>
        </p:txBody>
      </p:sp>
      <p:sp>
        <p:nvSpPr>
          <p:cNvPr id="3" name="Content Placeholder 2"/>
          <p:cNvSpPr>
            <a:spLocks noGrp="1"/>
          </p:cNvSpPr>
          <p:nvPr>
            <p:ph idx="4294967295"/>
          </p:nvPr>
        </p:nvSpPr>
        <p:spPr>
          <a:xfrm>
            <a:off x="431800" y="1168400"/>
            <a:ext cx="4140200" cy="4876800"/>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US" sz="3500" b="1" dirty="0">
                <a:latin typeface="Calibri"/>
                <a:cs typeface="Calibri"/>
              </a:rPr>
              <a:t>Prompt Starters: </a:t>
            </a:r>
            <a:r>
              <a:rPr lang="en-US" sz="3500" dirty="0">
                <a:latin typeface="Calibri"/>
                <a:cs typeface="Calibri"/>
              </a:rPr>
              <a:t>	</a:t>
            </a:r>
          </a:p>
          <a:p>
            <a:r>
              <a:rPr lang="en-US" sz="2800" dirty="0">
                <a:latin typeface="Calibri"/>
                <a:cs typeface="Calibri"/>
              </a:rPr>
              <a:t>What do you notice?</a:t>
            </a:r>
          </a:p>
          <a:p>
            <a:endParaRPr lang="en-US" sz="2800" dirty="0">
              <a:latin typeface="Calibri"/>
              <a:cs typeface="Calibri"/>
            </a:endParaRPr>
          </a:p>
          <a:p>
            <a:r>
              <a:rPr lang="en-US" sz="2800" dirty="0">
                <a:latin typeface="Calibri"/>
                <a:cs typeface="Calibri"/>
              </a:rPr>
              <a:t>What other details can you add?</a:t>
            </a:r>
          </a:p>
          <a:p>
            <a:endParaRPr lang="en-US" sz="2800" dirty="0">
              <a:latin typeface="Calibri"/>
              <a:cs typeface="Calibri"/>
            </a:endParaRPr>
          </a:p>
          <a:p>
            <a:r>
              <a:rPr lang="en-US" sz="2800" dirty="0">
                <a:latin typeface="Calibri"/>
                <a:cs typeface="Calibri"/>
              </a:rPr>
              <a:t>What else do you notice?</a:t>
            </a:r>
          </a:p>
          <a:p>
            <a:endParaRPr lang="en-US" sz="2800" dirty="0">
              <a:latin typeface="Calibri"/>
              <a:cs typeface="Calibri"/>
            </a:endParaRPr>
          </a:p>
          <a:p>
            <a:r>
              <a:rPr lang="en-US" sz="2800" dirty="0">
                <a:latin typeface="Calibri"/>
                <a:cs typeface="Calibri"/>
              </a:rPr>
              <a:t>Tell me more about…</a:t>
            </a:r>
          </a:p>
          <a:p>
            <a:pPr marL="0" indent="0">
              <a:buNone/>
            </a:pPr>
            <a:r>
              <a:rPr lang="en-US" sz="3600" dirty="0">
                <a:latin typeface="Calibri"/>
                <a:cs typeface="Calibri"/>
              </a:rPr>
              <a:t>	</a:t>
            </a:r>
          </a:p>
        </p:txBody>
      </p:sp>
      <p:sp>
        <p:nvSpPr>
          <p:cNvPr id="5" name="Content Placeholder 2"/>
          <p:cNvSpPr txBox="1">
            <a:spLocks/>
          </p:cNvSpPr>
          <p:nvPr/>
        </p:nvSpPr>
        <p:spPr>
          <a:xfrm>
            <a:off x="4749800" y="1168400"/>
            <a:ext cx="3962400" cy="48768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3500" b="1" dirty="0">
                <a:latin typeface="Calibri"/>
                <a:cs typeface="Calibri"/>
              </a:rPr>
              <a:t>Response Starters: </a:t>
            </a:r>
            <a:endParaRPr lang="en-US" sz="3500" dirty="0">
              <a:latin typeface="Calibri"/>
              <a:cs typeface="Calibri"/>
            </a:endParaRPr>
          </a:p>
          <a:p>
            <a:r>
              <a:rPr lang="en-US" sz="2800" dirty="0">
                <a:latin typeface="Calibri"/>
                <a:cs typeface="Calibri"/>
              </a:rPr>
              <a:t>I notice that…</a:t>
            </a:r>
          </a:p>
          <a:p>
            <a:endParaRPr lang="en-US" sz="2800" dirty="0">
              <a:latin typeface="Calibri"/>
              <a:cs typeface="Calibri"/>
            </a:endParaRPr>
          </a:p>
          <a:p>
            <a:r>
              <a:rPr lang="en-US" sz="2800" dirty="0">
                <a:latin typeface="Calibri"/>
                <a:cs typeface="Calibri"/>
              </a:rPr>
              <a:t>Another detail I notice…</a:t>
            </a:r>
          </a:p>
          <a:p>
            <a:endParaRPr lang="en-US" sz="2800" dirty="0">
              <a:latin typeface="Calibri"/>
              <a:cs typeface="Calibri"/>
            </a:endParaRPr>
          </a:p>
          <a:p>
            <a:endParaRPr lang="en-US" sz="2800" dirty="0">
              <a:latin typeface="Calibri"/>
              <a:cs typeface="Calibri"/>
            </a:endParaRPr>
          </a:p>
          <a:p>
            <a:r>
              <a:rPr lang="en-US" sz="2800" dirty="0">
                <a:latin typeface="Calibri"/>
                <a:cs typeface="Calibri"/>
              </a:rPr>
              <a:t>I also notice…</a:t>
            </a:r>
          </a:p>
          <a:p>
            <a:endParaRPr lang="en-US" sz="2800" dirty="0">
              <a:latin typeface="Calibri"/>
              <a:cs typeface="Calibri"/>
            </a:endParaRPr>
          </a:p>
          <a:p>
            <a:r>
              <a:rPr lang="en-US" sz="2800" dirty="0">
                <a:latin typeface="Calibri"/>
                <a:cs typeface="Calibri"/>
              </a:rPr>
              <a:t>I would like to add,…</a:t>
            </a:r>
          </a:p>
        </p:txBody>
      </p:sp>
    </p:spTree>
    <p:extLst>
      <p:ext uri="{BB962C8B-B14F-4D97-AF65-F5344CB8AC3E}">
        <p14:creationId xmlns:p14="http://schemas.microsoft.com/office/powerpoint/2010/main" val="863408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381125" y="654050"/>
            <a:ext cx="6848475" cy="5549900"/>
          </a:xfrm>
          <a:ln w="57150">
            <a:solidFill>
              <a:srgbClr val="00B050"/>
            </a:solidFill>
            <a:miter lim="800000"/>
            <a:headEnd/>
            <a:tailEnd/>
          </a:ln>
        </p:spPr>
      </p:pic>
    </p:spTree>
    <p:extLst>
      <p:ext uri="{BB962C8B-B14F-4D97-AF65-F5344CB8AC3E}">
        <p14:creationId xmlns:p14="http://schemas.microsoft.com/office/powerpoint/2010/main" val="3586797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302710" y="3126793"/>
            <a:ext cx="2369262" cy="3185487"/>
          </a:xfrm>
          <a:prstGeom prst="rect">
            <a:avLst/>
          </a:prstGeom>
        </p:spPr>
        <p:txBody>
          <a:bodyPr wrap="square">
            <a:spAutoFit/>
          </a:bodyPr>
          <a:lstStyle/>
          <a:p>
            <a:r>
              <a:rPr lang="en-US" sz="3200" b="1" dirty="0"/>
              <a:t>Prompt: </a:t>
            </a:r>
          </a:p>
          <a:p>
            <a:r>
              <a:rPr lang="en-US" sz="3200" dirty="0"/>
              <a:t>What do you notice in the visual text? Provide details.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76"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descr="1stLesson1-2TeacherMode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5836" y="898161"/>
            <a:ext cx="5961711" cy="5150116"/>
          </a:xfrm>
          <a:prstGeom prst="rect">
            <a:avLst/>
          </a:prstGeom>
        </p:spPr>
      </p:pic>
    </p:spTree>
    <p:extLst>
      <p:ext uri="{BB962C8B-B14F-4D97-AF65-F5344CB8AC3E}">
        <p14:creationId xmlns:p14="http://schemas.microsoft.com/office/powerpoint/2010/main" val="429592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260" y="93115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67" y="203915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68793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descr="1stLesson1-2TeacherMode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1473" y="1052213"/>
            <a:ext cx="5553501" cy="5150116"/>
          </a:xfrm>
          <a:prstGeom prst="rect">
            <a:avLst/>
          </a:prstGeom>
        </p:spPr>
      </p:pic>
      <p:pic>
        <p:nvPicPr>
          <p:cNvPr id="7" name="MODEL CLARIFY 1ST GR.">
            <a:hlinkClick r:id="" action="ppaction://media"/>
            <a:extLst>
              <a:ext uri="{FF2B5EF4-FFF2-40B4-BE49-F238E27FC236}">
                <a16:creationId xmlns:a16="http://schemas.microsoft.com/office/drawing/2014/main" id="{CF80F279-EA87-F54B-A662-46F8B51287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08047" y="85361"/>
            <a:ext cx="812800" cy="812800"/>
          </a:xfrm>
          <a:prstGeom prst="rect">
            <a:avLst/>
          </a:prstGeom>
          <a:ln>
            <a:solidFill>
              <a:schemeClr val="accent1"/>
            </a:solidFill>
          </a:ln>
        </p:spPr>
      </p:pic>
    </p:spTree>
    <p:extLst>
      <p:ext uri="{BB962C8B-B14F-4D97-AF65-F5344CB8AC3E}">
        <p14:creationId xmlns:p14="http://schemas.microsoft.com/office/powerpoint/2010/main" val="368484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71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586145"/>
          </a:xfrm>
          <a:prstGeom prst="rect">
            <a:avLst/>
          </a:prstGeom>
          <a:noFill/>
        </p:spPr>
        <p:txBody>
          <a:bodyPr wrap="square" rtlCol="0">
            <a:spAutoFit/>
          </a:bodyPr>
          <a:lstStyle/>
          <a:p>
            <a:r>
              <a:rPr lang="en-US" sz="1700" b="1" dirty="0"/>
              <a:t>Partner A: </a:t>
            </a:r>
            <a:r>
              <a:rPr lang="en-US" sz="1700" dirty="0"/>
              <a:t>I notice the big tiger is sleeping.  What do you notice in the visual text?</a:t>
            </a:r>
          </a:p>
          <a:p>
            <a:endParaRPr lang="en-US" sz="1700" dirty="0"/>
          </a:p>
          <a:p>
            <a:endParaRPr lang="en-US" sz="1700" dirty="0"/>
          </a:p>
          <a:p>
            <a:endParaRPr lang="en-US" sz="1700" dirty="0"/>
          </a:p>
          <a:p>
            <a:r>
              <a:rPr lang="en-US" sz="1700" b="1" dirty="0"/>
              <a:t>Partner A:  </a:t>
            </a:r>
            <a:r>
              <a:rPr lang="en-US" sz="1700" dirty="0"/>
              <a:t>I notice most of the people are in a room looking at the tiger.  What details can you add?</a:t>
            </a:r>
          </a:p>
          <a:p>
            <a:endParaRPr lang="en-US" sz="1700" b="1" dirty="0"/>
          </a:p>
          <a:p>
            <a:endParaRPr lang="en-US" sz="1700" b="1" dirty="0"/>
          </a:p>
          <a:p>
            <a:r>
              <a:rPr lang="en-US" sz="1700" b="1" dirty="0"/>
              <a:t>Partner A: </a:t>
            </a:r>
            <a:r>
              <a:rPr lang="en-US" sz="1700" dirty="0"/>
              <a:t>I notice the tiger laying on a metal bed.  What else do you notice?</a:t>
            </a:r>
          </a:p>
          <a:p>
            <a:endParaRPr lang="en-US" sz="1700" dirty="0"/>
          </a:p>
          <a:p>
            <a:endParaRPr lang="en-US" sz="1700" dirty="0"/>
          </a:p>
          <a:p>
            <a:endParaRPr lang="en-US" sz="1700" dirty="0"/>
          </a:p>
          <a:p>
            <a:r>
              <a:rPr lang="en-US" sz="1700" b="1" dirty="0"/>
              <a:t>Partner A: </a:t>
            </a:r>
            <a:r>
              <a:rPr lang="en-US" sz="1700" dirty="0"/>
              <a:t>I notice the tiger is laying on a big black net.  What do you notice?</a:t>
            </a:r>
          </a:p>
        </p:txBody>
      </p:sp>
      <p:sp>
        <p:nvSpPr>
          <p:cNvPr id="5" name="TextBox 4"/>
          <p:cNvSpPr txBox="1"/>
          <p:nvPr/>
        </p:nvSpPr>
        <p:spPr>
          <a:xfrm>
            <a:off x="4591715" y="1052160"/>
            <a:ext cx="3619308" cy="5586145"/>
          </a:xfrm>
          <a:prstGeom prst="rect">
            <a:avLst/>
          </a:prstGeom>
          <a:noFill/>
        </p:spPr>
        <p:txBody>
          <a:bodyPr wrap="square" rtlCol="0">
            <a:spAutoFit/>
          </a:bodyPr>
          <a:lstStyle/>
          <a:p>
            <a:r>
              <a:rPr lang="en-US" sz="1700" b="1" dirty="0"/>
              <a:t>Partner B:  </a:t>
            </a:r>
            <a:r>
              <a:rPr lang="en-US" sz="1700" dirty="0"/>
              <a:t>I notice a woman wearing a stethoscope around her neck and she is placing it on the tiger’s chest.  What details can you provide?</a:t>
            </a:r>
          </a:p>
          <a:p>
            <a:endParaRPr lang="en-US" sz="1700" b="1" dirty="0"/>
          </a:p>
          <a:p>
            <a:r>
              <a:rPr lang="en-US" sz="1700" b="1" dirty="0"/>
              <a:t>Partner B: </a:t>
            </a:r>
            <a:r>
              <a:rPr lang="en-US" sz="1700" dirty="0"/>
              <a:t>I notice the woman putting a tube down the tiger’s throat.  What else can you add?</a:t>
            </a:r>
          </a:p>
          <a:p>
            <a:endParaRPr lang="en-US" sz="1700" dirty="0"/>
          </a:p>
          <a:p>
            <a:endParaRPr lang="en-US" sz="1700" dirty="0"/>
          </a:p>
          <a:p>
            <a:endParaRPr lang="en-US" sz="1700" dirty="0"/>
          </a:p>
          <a:p>
            <a:r>
              <a:rPr lang="en-US" sz="1700" b="1" dirty="0"/>
              <a:t>Partner B: </a:t>
            </a:r>
            <a:r>
              <a:rPr lang="en-US" sz="1700" dirty="0"/>
              <a:t>I notice most people are wearing  green shirts.  What else can you add?</a:t>
            </a:r>
          </a:p>
          <a:p>
            <a:endParaRPr lang="en-US" sz="1700" dirty="0"/>
          </a:p>
          <a:p>
            <a:endParaRPr lang="en-US" sz="1700" dirty="0"/>
          </a:p>
          <a:p>
            <a:endParaRPr lang="en-US" sz="1700" dirty="0"/>
          </a:p>
          <a:p>
            <a:r>
              <a:rPr lang="en-US" sz="1700" b="1" dirty="0"/>
              <a:t>Partner B</a:t>
            </a:r>
            <a:r>
              <a:rPr lang="en-US" sz="1700" dirty="0"/>
              <a:t>: I notice the people and the tiger are in a room that has medical equipment. </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6307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547046" y="-116065"/>
            <a:ext cx="8229600" cy="1001713"/>
          </a:xfrm>
        </p:spPr>
        <p:txBody>
          <a:bodyPr>
            <a:normAutofit/>
          </a:bodyPr>
          <a:lstStyle/>
          <a:p>
            <a:pPr algn="ctr"/>
            <a:r>
              <a:rPr lang="en-US" sz="2800" b="1" u="sng" dirty="0">
                <a:solidFill>
                  <a:schemeClr val="tx1"/>
                </a:solidFill>
              </a:rPr>
              <a:t>What makes this a model conversation?</a:t>
            </a:r>
            <a:endParaRPr lang="en-US" sz="2800" b="1" dirty="0">
              <a:solidFill>
                <a:schemeClr val="tx1"/>
              </a:solidFill>
            </a:endParaRP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90910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741400"/>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3707" y="5279397"/>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3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12800"/>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13967"/>
            <a:ext cx="1199599" cy="1048469"/>
          </a:xfrm>
          <a:prstGeom prst="rect">
            <a:avLst/>
          </a:prstGeom>
        </p:spPr>
      </p:pic>
    </p:spTree>
    <p:extLst>
      <p:ext uri="{BB962C8B-B14F-4D97-AF65-F5344CB8AC3E}">
        <p14:creationId xmlns:p14="http://schemas.microsoft.com/office/powerpoint/2010/main" val="52136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586145"/>
          </a:xfrm>
          <a:prstGeom prst="rect">
            <a:avLst/>
          </a:prstGeom>
          <a:noFill/>
        </p:spPr>
        <p:txBody>
          <a:bodyPr wrap="square" rtlCol="0">
            <a:spAutoFit/>
          </a:bodyPr>
          <a:lstStyle/>
          <a:p>
            <a:r>
              <a:rPr lang="en-US" sz="1700" b="1" dirty="0"/>
              <a:t>Partner A: </a:t>
            </a:r>
            <a:r>
              <a:rPr lang="en-US" sz="1700" dirty="0"/>
              <a:t>I notice the big tiger is sleeping.  What do you notice in the visual text?</a:t>
            </a:r>
          </a:p>
          <a:p>
            <a:endParaRPr lang="en-US" sz="1700" dirty="0"/>
          </a:p>
          <a:p>
            <a:endParaRPr lang="en-US" sz="1700" dirty="0"/>
          </a:p>
          <a:p>
            <a:endParaRPr lang="en-US" sz="1700" dirty="0"/>
          </a:p>
          <a:p>
            <a:r>
              <a:rPr lang="en-US" sz="1700" b="1" dirty="0"/>
              <a:t>Partner A:  </a:t>
            </a:r>
            <a:r>
              <a:rPr lang="en-US" sz="1700" dirty="0"/>
              <a:t>I notice most of the people are in a room looking at the tiger.  What details can you add?</a:t>
            </a:r>
          </a:p>
          <a:p>
            <a:endParaRPr lang="en-US" sz="1700" b="1" dirty="0"/>
          </a:p>
          <a:p>
            <a:endParaRPr lang="en-US" sz="1700" b="1" dirty="0"/>
          </a:p>
          <a:p>
            <a:r>
              <a:rPr lang="en-US" sz="1700" b="1" dirty="0"/>
              <a:t>Partner A: </a:t>
            </a:r>
            <a:r>
              <a:rPr lang="en-US" sz="1700" dirty="0"/>
              <a:t>I notice the tiger laying on a metal bed.  What else do you notice?</a:t>
            </a:r>
          </a:p>
          <a:p>
            <a:endParaRPr lang="en-US" sz="1700" dirty="0"/>
          </a:p>
          <a:p>
            <a:endParaRPr lang="en-US" sz="1700" dirty="0"/>
          </a:p>
          <a:p>
            <a:endParaRPr lang="en-US" sz="1700" dirty="0"/>
          </a:p>
          <a:p>
            <a:r>
              <a:rPr lang="en-US" sz="1700" b="1" dirty="0"/>
              <a:t>Partner A: </a:t>
            </a:r>
            <a:r>
              <a:rPr lang="en-US" sz="1700" dirty="0"/>
              <a:t>I notice the tiger is laying on a big black net.  What do you notice?</a:t>
            </a:r>
          </a:p>
        </p:txBody>
      </p:sp>
      <p:sp>
        <p:nvSpPr>
          <p:cNvPr id="5" name="TextBox 4"/>
          <p:cNvSpPr txBox="1"/>
          <p:nvPr/>
        </p:nvSpPr>
        <p:spPr>
          <a:xfrm>
            <a:off x="4591715" y="1052160"/>
            <a:ext cx="3619308" cy="5586145"/>
          </a:xfrm>
          <a:prstGeom prst="rect">
            <a:avLst/>
          </a:prstGeom>
          <a:noFill/>
        </p:spPr>
        <p:txBody>
          <a:bodyPr wrap="square" rtlCol="0">
            <a:spAutoFit/>
          </a:bodyPr>
          <a:lstStyle/>
          <a:p>
            <a:r>
              <a:rPr lang="en-US" sz="1700" b="1" dirty="0"/>
              <a:t>Partner B:  </a:t>
            </a:r>
            <a:r>
              <a:rPr lang="en-US" sz="1700" dirty="0"/>
              <a:t>I notice a woman wearing a stethoscope around her neck and she is placing it on the tiger’s chest.  What details can you provide?</a:t>
            </a:r>
          </a:p>
          <a:p>
            <a:endParaRPr lang="en-US" sz="1700" b="1" dirty="0"/>
          </a:p>
          <a:p>
            <a:r>
              <a:rPr lang="en-US" sz="1700" b="1" dirty="0"/>
              <a:t>Partner B: </a:t>
            </a:r>
            <a:r>
              <a:rPr lang="en-US" sz="1700" dirty="0"/>
              <a:t>I notice the woman putting a tube down the tiger’s throat.  What else can you add?</a:t>
            </a:r>
          </a:p>
          <a:p>
            <a:endParaRPr lang="en-US" sz="1700" dirty="0"/>
          </a:p>
          <a:p>
            <a:endParaRPr lang="en-US" sz="1700" dirty="0"/>
          </a:p>
          <a:p>
            <a:endParaRPr lang="en-US" sz="1700" dirty="0"/>
          </a:p>
          <a:p>
            <a:r>
              <a:rPr lang="en-US" sz="1700" b="1" dirty="0"/>
              <a:t>Partner B: </a:t>
            </a:r>
            <a:r>
              <a:rPr lang="en-US" sz="1700" dirty="0"/>
              <a:t>I notice most people are wearing  green shirts.  What else can you add?</a:t>
            </a:r>
          </a:p>
          <a:p>
            <a:endParaRPr lang="en-US" sz="1700" dirty="0"/>
          </a:p>
          <a:p>
            <a:endParaRPr lang="en-US" sz="1700" dirty="0"/>
          </a:p>
          <a:p>
            <a:endParaRPr lang="en-US" sz="1700" dirty="0"/>
          </a:p>
          <a:p>
            <a:r>
              <a:rPr lang="en-US" sz="1700" b="1" dirty="0"/>
              <a:t>Partner B</a:t>
            </a:r>
            <a:r>
              <a:rPr lang="en-US" sz="1700" dirty="0"/>
              <a:t>: I notice the people and the tiger are in a room that has medical equipment. </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6307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547046" y="-116065"/>
            <a:ext cx="8229600" cy="1001713"/>
          </a:xfrm>
        </p:spPr>
        <p:txBody>
          <a:bodyPr>
            <a:normAutofit/>
          </a:bodyPr>
          <a:lstStyle/>
          <a:p>
            <a:pPr algn="ctr"/>
            <a:r>
              <a:rPr lang="en-US" sz="2800" b="1" u="sng" dirty="0">
                <a:solidFill>
                  <a:schemeClr val="tx1"/>
                </a:solidFill>
              </a:rPr>
              <a:t>Understanding the Skill of CREATE and CLARIFY</a:t>
            </a:r>
            <a:endParaRPr lang="en-US" sz="2800" b="1" dirty="0">
              <a:solidFill>
                <a:schemeClr val="tx1"/>
              </a:solidFill>
            </a:endParaRP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90910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741400"/>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3707" y="5279397"/>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3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12800"/>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13967"/>
            <a:ext cx="1199599" cy="1048469"/>
          </a:xfrm>
          <a:prstGeom prst="rect">
            <a:avLst/>
          </a:prstGeom>
        </p:spPr>
      </p:pic>
      <p:cxnSp>
        <p:nvCxnSpPr>
          <p:cNvPr id="15" name="Straight Connector 14"/>
          <p:cNvCxnSpPr/>
          <p:nvPr/>
        </p:nvCxnSpPr>
        <p:spPr>
          <a:xfrm>
            <a:off x="2260600" y="1386800"/>
            <a:ext cx="838200" cy="0"/>
          </a:xfrm>
          <a:prstGeom prst="line">
            <a:avLst/>
          </a:prstGeom>
          <a:ln w="76200" cmpd="sng">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490685" y="1386800"/>
            <a:ext cx="803486" cy="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199599" y="1604514"/>
            <a:ext cx="803486" cy="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260600" y="1604514"/>
            <a:ext cx="1745343" cy="0"/>
          </a:xfrm>
          <a:prstGeom prst="line">
            <a:avLst/>
          </a:prstGeom>
          <a:ln w="76200" cmpd="sng">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831114" y="1380229"/>
            <a:ext cx="838200" cy="0"/>
          </a:xfrm>
          <a:prstGeom prst="line">
            <a:avLst/>
          </a:prstGeom>
          <a:ln w="76200" cmpd="sng">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753428" y="1604514"/>
            <a:ext cx="3320279" cy="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753428" y="1867787"/>
            <a:ext cx="2975429" cy="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753428" y="2188508"/>
            <a:ext cx="1077686" cy="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cxnSpLocks/>
          </p:cNvCxnSpPr>
          <p:nvPr/>
        </p:nvCxnSpPr>
        <p:spPr>
          <a:xfrm>
            <a:off x="5987143" y="2188508"/>
            <a:ext cx="870857" cy="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556914" y="2649543"/>
            <a:ext cx="803486" cy="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260600" y="2910800"/>
            <a:ext cx="838200" cy="0"/>
          </a:xfrm>
          <a:prstGeom prst="line">
            <a:avLst/>
          </a:prstGeom>
          <a:ln w="76200" cmpd="sng">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457114" y="3146137"/>
            <a:ext cx="2837057" cy="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199599" y="3484092"/>
            <a:ext cx="803486" cy="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2260600" y="3484092"/>
            <a:ext cx="2033571" cy="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831114" y="2910800"/>
            <a:ext cx="838200" cy="0"/>
          </a:xfrm>
          <a:prstGeom prst="line">
            <a:avLst/>
          </a:prstGeom>
          <a:ln w="76200" cmpd="sng">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cxnSpLocks/>
          </p:cNvCxnSpPr>
          <p:nvPr/>
        </p:nvCxnSpPr>
        <p:spPr>
          <a:xfrm>
            <a:off x="4753428" y="3176117"/>
            <a:ext cx="1606972" cy="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936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381125" y="654050"/>
            <a:ext cx="6848475" cy="5549900"/>
          </a:xfrm>
          <a:ln w="57150">
            <a:solidFill>
              <a:srgbClr val="00B050"/>
            </a:solidFill>
            <a:miter lim="800000"/>
            <a:headEnd/>
            <a:tailEnd/>
          </a:ln>
        </p:spPr>
      </p:pic>
    </p:spTree>
    <p:extLst>
      <p:ext uri="{BB962C8B-B14F-4D97-AF65-F5344CB8AC3E}">
        <p14:creationId xmlns:p14="http://schemas.microsoft.com/office/powerpoint/2010/main" val="2245986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305492" y="300264"/>
            <a:ext cx="1538061" cy="2168616"/>
          </a:xfrm>
          <a:prstGeom prst="rect">
            <a:avLst/>
          </a:prstGeom>
          <a:ln w="12700" cap="sq">
            <a:solidFill>
              <a:srgbClr val="000000"/>
            </a:solidFill>
            <a:prstDash val="solid"/>
            <a:miter lim="800000"/>
          </a:ln>
          <a:effectLst>
            <a:glow rad="152400">
              <a:schemeClr val="accent1">
                <a:lumMod val="40000"/>
                <a:lumOff val="60000"/>
                <a:alpha val="40000"/>
              </a:schemeClr>
            </a:glow>
            <a:outerShdw blurRad="50800" dist="38100" dir="2700000" algn="tl" rotWithShape="0">
              <a:srgbClr val="000000">
                <a:alpha val="43000"/>
              </a:srgbClr>
            </a:outerShdw>
          </a:effectLst>
        </p:spPr>
      </p:pic>
      <p:sp>
        <p:nvSpPr>
          <p:cNvPr id="7" name="TextBox 6"/>
          <p:cNvSpPr txBox="1">
            <a:spLocks noChangeArrowheads="1"/>
          </p:cNvSpPr>
          <p:nvPr/>
        </p:nvSpPr>
        <p:spPr bwMode="auto">
          <a:xfrm>
            <a:off x="496888" y="392113"/>
            <a:ext cx="6910387" cy="463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en-US" sz="3700" b="1">
                <a:latin typeface="Avenir Black" charset="0"/>
                <a:cs typeface="Avenir Black" charset="0"/>
              </a:rPr>
              <a:t>Conversation Norms Poster</a:t>
            </a:r>
          </a:p>
          <a:p>
            <a:r>
              <a:rPr lang="en-US" sz="3600" b="1">
                <a:latin typeface="Avenir Book" charset="0"/>
                <a:cs typeface="Avenir Book" charset="0"/>
              </a:rPr>
              <a:t> </a:t>
            </a:r>
            <a:endParaRPr lang="en-US" sz="3600">
              <a:latin typeface="Avenir Book" charset="0"/>
              <a:cs typeface="Avenir Book" charset="0"/>
            </a:endParaRPr>
          </a:p>
          <a:p>
            <a:pPr lvl="1">
              <a:buFont typeface="Arial" charset="0"/>
              <a:buChar char="•"/>
            </a:pPr>
            <a:r>
              <a:rPr lang="en-US" sz="3400">
                <a:latin typeface="Avenir Book" charset="0"/>
                <a:cs typeface="Avenir Book" charset="0"/>
              </a:rPr>
              <a:t>Use your think time</a:t>
            </a:r>
          </a:p>
          <a:p>
            <a:pPr lvl="1">
              <a:buFont typeface="Arial" charset="0"/>
              <a:buChar char="•"/>
            </a:pPr>
            <a:r>
              <a:rPr lang="en-US" sz="3400">
                <a:latin typeface="Avenir Book" charset="0"/>
                <a:cs typeface="Avenir Book" charset="0"/>
              </a:rPr>
              <a:t>Use the language of the skill</a:t>
            </a:r>
          </a:p>
          <a:p>
            <a:pPr lvl="1">
              <a:buFont typeface="Arial" charset="0"/>
              <a:buChar char="•"/>
            </a:pPr>
            <a:r>
              <a:rPr lang="en-US" sz="3400">
                <a:latin typeface="Avenir Book" charset="0"/>
                <a:cs typeface="Avenir Book" charset="0"/>
              </a:rPr>
              <a:t>Use your conversation voice</a:t>
            </a:r>
          </a:p>
          <a:p>
            <a:pPr lvl="1">
              <a:buFont typeface="Arial" charset="0"/>
              <a:buChar char="•"/>
            </a:pPr>
            <a:r>
              <a:rPr lang="en-US" sz="3400">
                <a:latin typeface="Avenir Book" charset="0"/>
                <a:cs typeface="Avenir Book" charset="0"/>
              </a:rPr>
              <a:t>Listen respectfully</a:t>
            </a:r>
          </a:p>
          <a:p>
            <a:pPr lvl="1">
              <a:buFont typeface="Arial" charset="0"/>
              <a:buChar char="•"/>
            </a:pPr>
            <a:r>
              <a:rPr lang="en-US" sz="3400">
                <a:latin typeface="Avenir Book" charset="0"/>
                <a:cs typeface="Avenir Book" charset="0"/>
              </a:rPr>
              <a:t>Take turns and build on each other’s ideas</a:t>
            </a:r>
          </a:p>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86" y="4707812"/>
            <a:ext cx="7802919" cy="1938197"/>
          </a:xfrm>
          <a:prstGeom prst="rect">
            <a:avLst/>
          </a:prstGeom>
          <a:effectLst>
            <a:glow rad="190500">
              <a:schemeClr val="accent1">
                <a:lumMod val="40000"/>
                <a:lumOff val="60000"/>
                <a:alpha val="40000"/>
              </a:schemeClr>
            </a:glo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049" y="3720354"/>
            <a:ext cx="2787756" cy="2302928"/>
          </a:xfrm>
          <a:prstGeom prst="rect">
            <a:avLst/>
          </a:prstGeom>
          <a:effectLst>
            <a:glow rad="190500">
              <a:schemeClr val="accent1">
                <a:lumMod val="40000"/>
                <a:lumOff val="60000"/>
                <a:alpha val="40000"/>
              </a:schemeClr>
            </a:glo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984" y="3166361"/>
            <a:ext cx="3240742" cy="2510550"/>
          </a:xfrm>
          <a:prstGeom prst="rect">
            <a:avLst/>
          </a:prstGeom>
          <a:effectLst>
            <a:glow rad="190500">
              <a:schemeClr val="accent1">
                <a:lumMod val="40000"/>
                <a:lumOff val="60000"/>
                <a:alpha val="40000"/>
              </a:schemeClr>
            </a:glo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7694" y="2732895"/>
            <a:ext cx="2415859" cy="1974918"/>
          </a:xfrm>
          <a:prstGeom prst="rect">
            <a:avLst/>
          </a:prstGeom>
          <a:effectLst>
            <a:glow rad="190500">
              <a:schemeClr val="accent1">
                <a:lumMod val="40000"/>
                <a:lumOff val="60000"/>
                <a:alpha val="40000"/>
              </a:schemeClr>
            </a:glo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1824" y="1029814"/>
            <a:ext cx="2321729" cy="1937728"/>
          </a:xfrm>
          <a:prstGeom prst="rect">
            <a:avLst/>
          </a:prstGeom>
          <a:effectLst>
            <a:glow rad="139700">
              <a:schemeClr val="accent1">
                <a:lumMod val="40000"/>
                <a:lumOff val="60000"/>
                <a:alpha val="40000"/>
              </a:schemeClr>
            </a:glow>
          </a:effectLst>
        </p:spPr>
      </p:pic>
    </p:spTree>
    <p:extLst>
      <p:ext uri="{BB962C8B-B14F-4D97-AF65-F5344CB8AC3E}">
        <p14:creationId xmlns:p14="http://schemas.microsoft.com/office/powerpoint/2010/main" val="1864410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nodeType="clickEffect">
                                  <p:stCondLst>
                                    <p:cond delay="0"/>
                                  </p:stCondLst>
                                  <p:childTnLst>
                                    <p:animEffect transition="out" filter="blinds(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xit" presetSubtype="10" fill="hold" nodeType="click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xit" presetSubtype="10" fill="hold" nodeType="clickEffect">
                                  <p:stCondLst>
                                    <p:cond delay="0"/>
                                  </p:stCondLst>
                                  <p:childTnLst>
                                    <p:animEffect transition="out" filter="blinds(horizontal)">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820" y="984948"/>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827" y="2092944"/>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74172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descr="1stLesson1-2TeacherMode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1473" y="1106005"/>
            <a:ext cx="5553501" cy="5150116"/>
          </a:xfrm>
          <a:prstGeom prst="rect">
            <a:avLst/>
          </a:prstGeom>
        </p:spPr>
      </p:pic>
      <p:pic>
        <p:nvPicPr>
          <p:cNvPr id="7" name="NONMODEL CLARIFY 1ST GR.">
            <a:hlinkClick r:id="" action="ppaction://media"/>
            <a:extLst>
              <a:ext uri="{FF2B5EF4-FFF2-40B4-BE49-F238E27FC236}">
                <a16:creationId xmlns:a16="http://schemas.microsoft.com/office/drawing/2014/main" id="{B7945E87-F11D-564E-A603-24C972C5DA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15624" y="139240"/>
            <a:ext cx="812800" cy="812800"/>
          </a:xfrm>
          <a:prstGeom prst="rect">
            <a:avLst/>
          </a:prstGeom>
          <a:ln>
            <a:solidFill>
              <a:schemeClr val="accent1"/>
            </a:solidFill>
          </a:ln>
        </p:spPr>
      </p:pic>
    </p:spTree>
    <p:extLst>
      <p:ext uri="{BB962C8B-B14F-4D97-AF65-F5344CB8AC3E}">
        <p14:creationId xmlns:p14="http://schemas.microsoft.com/office/powerpoint/2010/main" val="200303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538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809982"/>
            <a:ext cx="3392116" cy="5586145"/>
          </a:xfrm>
          <a:prstGeom prst="rect">
            <a:avLst/>
          </a:prstGeom>
          <a:noFill/>
        </p:spPr>
        <p:txBody>
          <a:bodyPr wrap="square" rtlCol="0">
            <a:spAutoFit/>
          </a:bodyPr>
          <a:lstStyle/>
          <a:p>
            <a:r>
              <a:rPr lang="en-US" sz="1700" b="1" dirty="0"/>
              <a:t>Partner A: </a:t>
            </a:r>
            <a:r>
              <a:rPr lang="en-US" sz="1700" dirty="0"/>
              <a:t>I see a tiger.  What do you notice in the visual text. </a:t>
            </a:r>
          </a:p>
          <a:p>
            <a:endParaRPr lang="en-US" sz="1700" dirty="0"/>
          </a:p>
          <a:p>
            <a:endParaRPr lang="en-US" sz="1700" dirty="0"/>
          </a:p>
          <a:p>
            <a:endParaRPr lang="en-US" sz="1700" dirty="0"/>
          </a:p>
          <a:p>
            <a:r>
              <a:rPr lang="en-US" sz="1700" b="1" dirty="0"/>
              <a:t>Partner A:  </a:t>
            </a:r>
            <a:r>
              <a:rPr lang="en-US" sz="1700" dirty="0"/>
              <a:t>What do you notice in the visual text?</a:t>
            </a:r>
            <a:endParaRPr lang="en-US" sz="1700" b="1" dirty="0"/>
          </a:p>
          <a:p>
            <a:endParaRPr lang="en-US" sz="1700" b="1" dirty="0"/>
          </a:p>
          <a:p>
            <a:endParaRPr lang="en-US" sz="1700" b="1" dirty="0"/>
          </a:p>
          <a:p>
            <a:endParaRPr lang="en-US" sz="1700" b="1" dirty="0"/>
          </a:p>
          <a:p>
            <a:endParaRPr lang="en-US" sz="1700" dirty="0"/>
          </a:p>
          <a:p>
            <a:endParaRPr lang="en-US" sz="1700" dirty="0"/>
          </a:p>
          <a:p>
            <a:endParaRPr lang="en-US" sz="1700" dirty="0"/>
          </a:p>
          <a:p>
            <a:endParaRPr lang="en-US" sz="1700" dirty="0"/>
          </a:p>
          <a:p>
            <a:endParaRPr lang="en-US" sz="1700" dirty="0"/>
          </a:p>
          <a:p>
            <a:r>
              <a:rPr lang="en-US" sz="1700" b="1" dirty="0"/>
              <a:t>Partner A: </a:t>
            </a:r>
            <a:r>
              <a:rPr lang="en-US" sz="1700" dirty="0"/>
              <a:t>I see a tiger on the bed. He is sleeping. </a:t>
            </a:r>
          </a:p>
          <a:p>
            <a:endParaRPr lang="en-US" sz="1700" dirty="0"/>
          </a:p>
          <a:p>
            <a:endParaRPr lang="en-US" sz="1700" dirty="0"/>
          </a:p>
          <a:p>
            <a:r>
              <a:rPr lang="en-US" sz="1700" b="1" dirty="0"/>
              <a:t>Partner A: </a:t>
            </a:r>
            <a:r>
              <a:rPr lang="en-US" sz="1700" dirty="0"/>
              <a:t>I see more details.  I see a yellow and black tiger. </a:t>
            </a:r>
          </a:p>
        </p:txBody>
      </p:sp>
      <p:sp>
        <p:nvSpPr>
          <p:cNvPr id="5" name="TextBox 4"/>
          <p:cNvSpPr txBox="1"/>
          <p:nvPr/>
        </p:nvSpPr>
        <p:spPr>
          <a:xfrm>
            <a:off x="4591714" y="715310"/>
            <a:ext cx="3619308" cy="5878532"/>
          </a:xfrm>
          <a:prstGeom prst="rect">
            <a:avLst/>
          </a:prstGeom>
          <a:noFill/>
        </p:spPr>
        <p:txBody>
          <a:bodyPr wrap="square" rtlCol="0">
            <a:spAutoFit/>
          </a:bodyPr>
          <a:lstStyle/>
          <a:p>
            <a:endParaRPr lang="en-US" sz="1700" b="1" dirty="0"/>
          </a:p>
          <a:p>
            <a:endParaRPr lang="en-US" sz="1700" b="1" dirty="0"/>
          </a:p>
          <a:p>
            <a:endParaRPr lang="en-US" sz="1700" b="1" dirty="0"/>
          </a:p>
          <a:p>
            <a:endParaRPr lang="en-US" sz="1700" b="1" dirty="0"/>
          </a:p>
          <a:p>
            <a:endParaRPr lang="en-US" sz="1700" b="1" dirty="0"/>
          </a:p>
          <a:p>
            <a:r>
              <a:rPr lang="en-US" sz="1700" b="1" dirty="0"/>
              <a:t>Partner B: </a:t>
            </a:r>
            <a:r>
              <a:rPr lang="en-US" sz="1700" dirty="0"/>
              <a:t>I see there are many people in the room. </a:t>
            </a:r>
          </a:p>
          <a:p>
            <a:endParaRPr lang="en-US" sz="1700" dirty="0"/>
          </a:p>
          <a:p>
            <a:endParaRPr lang="en-US" sz="1700" dirty="0"/>
          </a:p>
          <a:p>
            <a:endParaRPr lang="en-US" sz="1700" dirty="0"/>
          </a:p>
          <a:p>
            <a:r>
              <a:rPr lang="en-US" sz="1700" b="1" dirty="0"/>
              <a:t>Partner B: </a:t>
            </a:r>
            <a:r>
              <a:rPr lang="en-US" sz="1700" dirty="0"/>
              <a:t>What do you notice in the visual text?</a:t>
            </a:r>
          </a:p>
          <a:p>
            <a:endParaRPr lang="en-US" sz="1700" dirty="0"/>
          </a:p>
          <a:p>
            <a:endParaRPr lang="en-US" sz="1700" dirty="0"/>
          </a:p>
          <a:p>
            <a:endParaRPr lang="en-US" sz="1700" dirty="0"/>
          </a:p>
          <a:p>
            <a:r>
              <a:rPr lang="en-US" sz="1700" b="1" dirty="0"/>
              <a:t>Partner B</a:t>
            </a:r>
            <a:r>
              <a:rPr lang="en-US" sz="1700" dirty="0"/>
              <a:t>: What do you notice in the visual text?</a:t>
            </a:r>
          </a:p>
          <a:p>
            <a:endParaRPr lang="en-US" sz="1700" dirty="0"/>
          </a:p>
          <a:p>
            <a:endParaRPr lang="en-US" sz="1700" dirty="0"/>
          </a:p>
          <a:p>
            <a:r>
              <a:rPr lang="en-US" sz="1700" b="1" dirty="0"/>
              <a:t>Partner B</a:t>
            </a:r>
            <a:r>
              <a:rPr lang="en-US" sz="1700" dirty="0"/>
              <a:t>: I see a big tiger sleeping on the bed too. </a:t>
            </a:r>
          </a:p>
          <a:p>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99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78358"/>
            <a:ext cx="948679" cy="957629"/>
          </a:xfrm>
          <a:prstGeom prst="rect">
            <a:avLst/>
          </a:prstGeom>
        </p:spPr>
      </p:pic>
      <p:cxnSp>
        <p:nvCxnSpPr>
          <p:cNvPr id="20" name="Straight Connector 19"/>
          <p:cNvCxnSpPr/>
          <p:nvPr/>
        </p:nvCxnSpPr>
        <p:spPr>
          <a:xfrm>
            <a:off x="4591715" y="8534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1364832" y="10127"/>
            <a:ext cx="6537595" cy="1001713"/>
          </a:xfrm>
        </p:spPr>
        <p:txBody>
          <a:bodyPr>
            <a:normAutofit fontScale="90000"/>
          </a:bodyPr>
          <a:lstStyle/>
          <a:p>
            <a:pPr algn="ctr"/>
            <a:r>
              <a:rPr lang="en-US" sz="2800" b="1" u="sng" dirty="0">
                <a:solidFill>
                  <a:schemeClr val="tx1"/>
                </a:solidFill>
              </a:rPr>
              <a:t>Review </a:t>
            </a:r>
            <a:r>
              <a:rPr lang="en-US" sz="2800" b="1" dirty="0">
                <a:solidFill>
                  <a:schemeClr val="tx1"/>
                </a:solidFill>
              </a:rPr>
              <a:t>Non- Model</a:t>
            </a:r>
            <a:br>
              <a:rPr lang="en-US" sz="2800" dirty="0">
                <a:solidFill>
                  <a:schemeClr val="tx1"/>
                </a:solidFill>
              </a:rPr>
            </a:br>
            <a:r>
              <a:rPr lang="en-US" sz="2800" b="1" dirty="0">
                <a:solidFill>
                  <a:schemeClr val="tx1"/>
                </a:solidFill>
              </a:rPr>
              <a:t>What do you notice in the visual text? </a:t>
            </a:r>
            <a:br>
              <a:rPr lang="en-US" sz="2800" b="1" dirty="0">
                <a:solidFill>
                  <a:schemeClr val="tx1"/>
                </a:solidFill>
              </a:rPr>
            </a:br>
            <a:r>
              <a:rPr lang="en-US" sz="2800" b="1" dirty="0">
                <a:solidFill>
                  <a:schemeClr val="tx1"/>
                </a:solidFill>
              </a:rPr>
              <a:t>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1611046"/>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2844128"/>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425226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5881"/>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30342"/>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371663"/>
            <a:ext cx="1199599" cy="1048469"/>
          </a:xfrm>
          <a:prstGeom prst="rect">
            <a:avLst/>
          </a:prstGeom>
        </p:spPr>
      </p:pic>
      <p:pic>
        <p:nvPicPr>
          <p:cNvPr id="15" name="Picture 1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1498"/>
            <a:ext cx="1199599" cy="1048469"/>
          </a:xfrm>
          <a:prstGeom prst="rect">
            <a:avLst/>
          </a:prstGeom>
        </p:spPr>
      </p:pic>
      <p:pic>
        <p:nvPicPr>
          <p:cNvPr id="16" name="Picture 15"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5318532"/>
            <a:ext cx="948679" cy="957629"/>
          </a:xfrm>
          <a:prstGeom prst="rect">
            <a:avLst/>
          </a:prstGeom>
        </p:spPr>
      </p:pic>
    </p:spTree>
    <p:extLst>
      <p:ext uri="{BB962C8B-B14F-4D97-AF65-F5344CB8AC3E}">
        <p14:creationId xmlns:p14="http://schemas.microsoft.com/office/powerpoint/2010/main" val="168377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3200" y="795338"/>
            <a:ext cx="3581400" cy="2862262"/>
          </a:xfrm>
        </p:spPr>
        <p:txBody>
          <a:bodyPr>
            <a:normAutofit/>
          </a:bodyPr>
          <a:lstStyle/>
          <a:p>
            <a:r>
              <a:rPr lang="en-US" dirty="0">
                <a:solidFill>
                  <a:schemeClr val="tx1"/>
                </a:solidFill>
              </a:rPr>
              <a:t>REVISE </a:t>
            </a:r>
            <a:br>
              <a:rPr lang="en-US" dirty="0">
                <a:solidFill>
                  <a:schemeClr val="tx1"/>
                </a:solidFill>
              </a:rPr>
            </a:br>
            <a:r>
              <a:rPr lang="en-US" dirty="0">
                <a:solidFill>
                  <a:schemeClr val="tx1"/>
                </a:solidFill>
              </a:rPr>
              <a:t>NON-MODEL</a:t>
            </a:r>
          </a:p>
        </p:txBody>
      </p:sp>
      <p:sp>
        <p:nvSpPr>
          <p:cNvPr id="5" name="TextBox 4"/>
          <p:cNvSpPr txBox="1"/>
          <p:nvPr/>
        </p:nvSpPr>
        <p:spPr>
          <a:xfrm>
            <a:off x="60959" y="6356195"/>
            <a:ext cx="6331415" cy="461665"/>
          </a:xfrm>
          <a:prstGeom prst="rect">
            <a:avLst/>
          </a:prstGeom>
          <a:noFill/>
        </p:spPr>
        <p:txBody>
          <a:bodyPr wrap="square" rtlCol="0">
            <a:spAutoFit/>
          </a:bodyPr>
          <a:lstStyle/>
          <a:p>
            <a:r>
              <a:rPr lang="en-US" sz="2400" b="1" dirty="0">
                <a:solidFill>
                  <a:schemeClr val="bg1"/>
                </a:solidFill>
              </a:rPr>
              <a:t>WHOLE-GROUP/CLASS REVISED NON-MODEL</a:t>
            </a:r>
          </a:p>
        </p:txBody>
      </p:sp>
      <p:pic>
        <p:nvPicPr>
          <p:cNvPr id="4" name="Picture 3">
            <a:extLst>
              <a:ext uri="{FF2B5EF4-FFF2-40B4-BE49-F238E27FC236}">
                <a16:creationId xmlns:a16="http://schemas.microsoft.com/office/drawing/2014/main" id="{619B1A4F-C899-CA48-9D47-B7199DC73E80}"/>
              </a:ext>
            </a:extLst>
          </p:cNvPr>
          <p:cNvPicPr>
            <a:picLocks noChangeAspect="1"/>
          </p:cNvPicPr>
          <p:nvPr/>
        </p:nvPicPr>
        <p:blipFill>
          <a:blip r:embed="rId3"/>
          <a:stretch>
            <a:fillRect/>
          </a:stretch>
        </p:blipFill>
        <p:spPr>
          <a:xfrm>
            <a:off x="4009535" y="277884"/>
            <a:ext cx="4470056" cy="5784778"/>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049FFE41-6DDB-8143-A19F-E207778A8C59}"/>
              </a:ext>
            </a:extLst>
          </p:cNvPr>
          <p:cNvSpPr txBox="1"/>
          <p:nvPr/>
        </p:nvSpPr>
        <p:spPr>
          <a:xfrm>
            <a:off x="188549" y="4931500"/>
            <a:ext cx="3581400" cy="1200329"/>
          </a:xfrm>
          <a:prstGeom prst="rect">
            <a:avLst/>
          </a:prstGeom>
          <a:noFill/>
        </p:spPr>
        <p:txBody>
          <a:bodyPr wrap="square" rtlCol="0">
            <a:spAutoFit/>
          </a:bodyPr>
          <a:lstStyle/>
          <a:p>
            <a:r>
              <a:rPr lang="en-US" b="1" dirty="0"/>
              <a:t>Note to Teacher: </a:t>
            </a:r>
            <a:r>
              <a:rPr lang="en-US" dirty="0"/>
              <a:t>Consult pg. 23 of Start Smart 1.0 Lessons or Teacher Resources at end of </a:t>
            </a:r>
          </a:p>
          <a:p>
            <a:r>
              <a:rPr lang="en-US" dirty="0"/>
              <a:t>Power point</a:t>
            </a:r>
          </a:p>
        </p:txBody>
      </p:sp>
    </p:spTree>
    <p:extLst>
      <p:ext uri="{BB962C8B-B14F-4D97-AF65-F5344CB8AC3E}">
        <p14:creationId xmlns:p14="http://schemas.microsoft.com/office/powerpoint/2010/main" val="400865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7702" y="2832096"/>
            <a:ext cx="2421836" cy="3185487"/>
          </a:xfrm>
          <a:prstGeom prst="rect">
            <a:avLst/>
          </a:prstGeom>
        </p:spPr>
        <p:txBody>
          <a:bodyPr wrap="square">
            <a:spAutoFit/>
          </a:bodyPr>
          <a:lstStyle/>
          <a:p>
            <a:r>
              <a:rPr lang="en-US" sz="3200" b="1" dirty="0"/>
              <a:t>Prompt: </a:t>
            </a:r>
          </a:p>
          <a:p>
            <a:r>
              <a:rPr lang="en-US" sz="3200" dirty="0"/>
              <a:t>What do you notice in the visual text? Provide details.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02"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5" name="Picture 4" descr="1stLesson1-2StudentPract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5738" y="826979"/>
            <a:ext cx="6089102" cy="5204042"/>
          </a:xfrm>
          <a:prstGeom prst="rect">
            <a:avLst/>
          </a:prstGeom>
        </p:spPr>
      </p:pic>
    </p:spTree>
    <p:extLst>
      <p:ext uri="{BB962C8B-B14F-4D97-AF65-F5344CB8AC3E}">
        <p14:creationId xmlns:p14="http://schemas.microsoft.com/office/powerpoint/2010/main" val="855549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Language Sample Revision-Non-Model</a:t>
            </a:r>
          </a:p>
        </p:txBody>
      </p:sp>
      <p:sp>
        <p:nvSpPr>
          <p:cNvPr id="3" name="Content Placeholder 2"/>
          <p:cNvSpPr>
            <a:spLocks noGrp="1"/>
          </p:cNvSpPr>
          <p:nvPr>
            <p:ph idx="1"/>
          </p:nvPr>
        </p:nvSpPr>
        <p:spPr>
          <a:xfrm>
            <a:off x="822959" y="1845733"/>
            <a:ext cx="7067007" cy="4502815"/>
          </a:xfrm>
        </p:spPr>
        <p:txBody>
          <a:bodyPr>
            <a:normAutofit fontScale="92500" lnSpcReduction="10000"/>
          </a:bodyPr>
          <a:lstStyle/>
          <a:p>
            <a:r>
              <a:rPr lang="en-US" sz="2400" dirty="0">
                <a:solidFill>
                  <a:schemeClr val="tx1"/>
                </a:solidFill>
              </a:rPr>
              <a:t>You will work in a triad: </a:t>
            </a:r>
          </a:p>
          <a:p>
            <a:pPr>
              <a:buFont typeface="Arial" charset="0"/>
              <a:buChar char="•"/>
            </a:pPr>
            <a:r>
              <a:rPr lang="en-US" sz="2400" dirty="0">
                <a:solidFill>
                  <a:schemeClr val="tx1"/>
                </a:solidFill>
              </a:rPr>
              <a:t>Number off from 1-3 to form a triad and select a student who will record the revision of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Read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Orally revise the language sample to improve the conversation</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Use the prompt and response starters for CLARIFY</a:t>
            </a:r>
          </a:p>
          <a:p>
            <a:pPr>
              <a:buFont typeface="Arial" charset="0"/>
              <a:buChar char="•"/>
            </a:pPr>
            <a:endParaRPr lang="en-US" sz="900" dirty="0">
              <a:solidFill>
                <a:schemeClr val="tx1"/>
              </a:solidFill>
            </a:endParaRPr>
          </a:p>
          <a:p>
            <a:pPr>
              <a:buFont typeface="Arial" charset="0"/>
              <a:buChar char="•"/>
            </a:pPr>
            <a:r>
              <a:rPr lang="en-US" sz="2400" dirty="0">
                <a:solidFill>
                  <a:schemeClr val="tx1"/>
                </a:solidFill>
              </a:rPr>
              <a:t>Be prepared to share out to the class</a:t>
            </a:r>
          </a:p>
        </p:txBody>
      </p:sp>
      <p:pic>
        <p:nvPicPr>
          <p:cNvPr id="5" name="Picture 4" descr="../../../../Desktop/TRIADS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8072" y="380579"/>
            <a:ext cx="1587136" cy="1262806"/>
          </a:xfrm>
          <a:prstGeom prst="roundRect">
            <a:avLst>
              <a:gd name="adj" fmla="val 16667"/>
            </a:avLst>
          </a:prstGeom>
          <a:ln w="63500">
            <a:solidFill>
              <a:srgbClr val="99CB38"/>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92585" y="6386437"/>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732" y="6412658"/>
            <a:ext cx="381000" cy="381000"/>
          </a:xfrm>
          <a:prstGeom prst="rect">
            <a:avLst/>
          </a:prstGeom>
        </p:spPr>
      </p:pic>
    </p:spTree>
    <p:extLst>
      <p:ext uri="{BB962C8B-B14F-4D97-AF65-F5344CB8AC3E}">
        <p14:creationId xmlns:p14="http://schemas.microsoft.com/office/powerpoint/2010/main" val="547623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1"/>
          </p:nvPr>
        </p:nvSpPr>
        <p:spPr>
          <a:xfrm>
            <a:off x="822959" y="1845734"/>
            <a:ext cx="7543801" cy="4453466"/>
          </a:xfrm>
        </p:spPr>
        <p:txBody>
          <a:bodyPr>
            <a:normAutofit fontScale="92500"/>
          </a:bodyPr>
          <a:lstStyle/>
          <a:p>
            <a:r>
              <a:rPr lang="en-US" sz="2600" b="1" dirty="0">
                <a:solidFill>
                  <a:schemeClr val="tx1"/>
                </a:solidFill>
              </a:rPr>
              <a:t>How did we meet today’s objective of using the Constructive Conversation Skill of CLARIFY?</a:t>
            </a:r>
          </a:p>
          <a:p>
            <a:endParaRPr lang="en-US" sz="900"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the language of the skill?</a:t>
            </a:r>
          </a:p>
          <a:p>
            <a:pPr lvl="2">
              <a:buFont typeface="Wingdings" pitchFamily="2" charset="2"/>
              <a:buChar char="§"/>
            </a:pPr>
            <a:r>
              <a:rPr lang="en-US" sz="2400" dirty="0">
                <a:solidFill>
                  <a:schemeClr val="tx1"/>
                </a:solidFill>
              </a:rPr>
              <a:t>Use your conversation voice?</a:t>
            </a:r>
          </a:p>
          <a:p>
            <a:pPr marL="201168" lvl="1" indent="0">
              <a:buNone/>
            </a:pPr>
            <a:endParaRPr lang="en-US" sz="2400" b="1" dirty="0">
              <a:solidFill>
                <a:schemeClr val="tx1"/>
              </a:solidFill>
            </a:endParaRPr>
          </a:p>
          <a:p>
            <a:pPr marL="0">
              <a:buNone/>
            </a:pPr>
            <a:r>
              <a:rPr lang="en-US" sz="26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440" y="2739847"/>
            <a:ext cx="1833153" cy="1498567"/>
          </a:xfrm>
          <a:prstGeom prst="rect">
            <a:avLst/>
          </a:prstGeom>
          <a:effectLst>
            <a:glow rad="190500">
              <a:schemeClr val="accent1">
                <a:lumMod val="40000"/>
                <a:lumOff val="60000"/>
                <a:alpha val="40000"/>
              </a:schemeClr>
            </a:glo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501" y="2734180"/>
            <a:ext cx="1941739" cy="1504234"/>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70315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CLARIFY</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1</a:t>
            </a:r>
            <a:r>
              <a:rPr lang="en-US" sz="4800" baseline="30000" dirty="0">
                <a:solidFill>
                  <a:schemeClr val="tx1"/>
                </a:solidFill>
              </a:rPr>
              <a:t>st</a:t>
            </a:r>
            <a:r>
              <a:rPr lang="en-US" sz="4800" dirty="0">
                <a:solidFill>
                  <a:schemeClr val="tx1"/>
                </a:solidFill>
              </a:rPr>
              <a:t> GRADE</a:t>
            </a:r>
          </a:p>
          <a:p>
            <a:r>
              <a:rPr lang="en-US" sz="4800" dirty="0">
                <a:solidFill>
                  <a:schemeClr val="tx1"/>
                </a:solidFill>
              </a:rPr>
              <a:t>Lesson 6</a:t>
            </a:r>
          </a:p>
        </p:txBody>
      </p:sp>
    </p:spTree>
    <p:extLst>
      <p:ext uri="{BB962C8B-B14F-4D97-AF65-F5344CB8AC3E}">
        <p14:creationId xmlns:p14="http://schemas.microsoft.com/office/powerpoint/2010/main" val="1981194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CLARIFY</a:t>
            </a:r>
            <a:r>
              <a:rPr lang="en-US" sz="2800" dirty="0">
                <a:solidFill>
                  <a:schemeClr val="tx1"/>
                </a:solidFill>
              </a:rPr>
              <a:t>, by sharing ideas and taking turns based on a visual text with a partner. </a:t>
            </a:r>
          </a:p>
        </p:txBody>
      </p:sp>
      <p:pic>
        <p:nvPicPr>
          <p:cNvPr id="5" name="image21.png">
            <a:extLst>
              <a:ext uri="{FF2B5EF4-FFF2-40B4-BE49-F238E27FC236}">
                <a16:creationId xmlns:a16="http://schemas.microsoft.com/office/drawing/2014/main" id="{2A5FD31E-69AF-8149-956C-BED4EADB0858}"/>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2995665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207" y="202747"/>
            <a:ext cx="4561953" cy="5954665"/>
          </a:xfrm>
          <a:prstGeom prst="rect">
            <a:avLst/>
          </a:prstGeom>
        </p:spPr>
      </p:pic>
      <p:sp>
        <p:nvSpPr>
          <p:cNvPr id="7" name="Rectangle 6"/>
          <p:cNvSpPr/>
          <p:nvPr/>
        </p:nvSpPr>
        <p:spPr>
          <a:xfrm>
            <a:off x="4714239" y="2712720"/>
            <a:ext cx="1869441" cy="163576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41269" y="4511040"/>
            <a:ext cx="4042411" cy="11582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34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9B85B382-8A04-1A46-940B-E8B4E77BDD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207759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550" y="179388"/>
            <a:ext cx="4474900" cy="5841036"/>
          </a:xfrm>
          <a:prstGeom prst="rect">
            <a:avLst/>
          </a:prstGeom>
        </p:spPr>
      </p:pic>
      <p:sp>
        <p:nvSpPr>
          <p:cNvPr id="6" name="Rectangle 5"/>
          <p:cNvSpPr/>
          <p:nvPr/>
        </p:nvSpPr>
        <p:spPr>
          <a:xfrm>
            <a:off x="2580640" y="857896"/>
            <a:ext cx="1888636"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74725" y="857896"/>
            <a:ext cx="1847995"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17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457325" y="354013"/>
            <a:ext cx="6848475" cy="5549900"/>
          </a:xfrm>
          <a:ln w="57150">
            <a:solidFill>
              <a:srgbClr val="00B050"/>
            </a:solidFill>
            <a:miter lim="800000"/>
            <a:headEnd/>
            <a:tailEnd/>
          </a:ln>
        </p:spPr>
      </p:pic>
    </p:spTree>
    <p:extLst>
      <p:ext uri="{BB962C8B-B14F-4D97-AF65-F5344CB8AC3E}">
        <p14:creationId xmlns:p14="http://schemas.microsoft.com/office/powerpoint/2010/main" val="906685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793" y="640990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357935" y="3018848"/>
            <a:ext cx="2381833" cy="3185487"/>
          </a:xfrm>
          <a:prstGeom prst="rect">
            <a:avLst/>
          </a:prstGeom>
        </p:spPr>
        <p:txBody>
          <a:bodyPr wrap="square">
            <a:spAutoFit/>
          </a:bodyPr>
          <a:lstStyle/>
          <a:p>
            <a:r>
              <a:rPr lang="en-US" sz="3200" b="1" dirty="0"/>
              <a:t>Prompt: </a:t>
            </a:r>
          </a:p>
          <a:p>
            <a:r>
              <a:rPr lang="en-US" sz="3200" dirty="0"/>
              <a:t>What do you notice in the visual text? Provide details.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62" y="1185030"/>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descr="Zo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0568" y="1185029"/>
            <a:ext cx="6118206" cy="5019306"/>
          </a:xfrm>
          <a:prstGeom prst="rect">
            <a:avLst/>
          </a:prstGeom>
        </p:spPr>
      </p:pic>
    </p:spTree>
    <p:extLst>
      <p:ext uri="{BB962C8B-B14F-4D97-AF65-F5344CB8AC3E}">
        <p14:creationId xmlns:p14="http://schemas.microsoft.com/office/powerpoint/2010/main" val="1951897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4856" y="949089"/>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863" y="2057085"/>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14202" y="3705870"/>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descr="Zo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1462" y="1095383"/>
            <a:ext cx="5465937" cy="5124879"/>
          </a:xfrm>
          <a:prstGeom prst="rect">
            <a:avLst/>
          </a:prstGeom>
        </p:spPr>
      </p:pic>
      <p:pic>
        <p:nvPicPr>
          <p:cNvPr id="9" name="MODEL LESSON 6 1ST GR.">
            <a:hlinkClick r:id="" action="ppaction://media"/>
            <a:extLst>
              <a:ext uri="{FF2B5EF4-FFF2-40B4-BE49-F238E27FC236}">
                <a16:creationId xmlns:a16="http://schemas.microsoft.com/office/drawing/2014/main" id="{6B39F277-3A13-7B4F-BD34-7D5EE9A662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1367" y="225046"/>
            <a:ext cx="812800" cy="812800"/>
          </a:xfrm>
          <a:prstGeom prst="rect">
            <a:avLst/>
          </a:prstGeom>
          <a:ln>
            <a:solidFill>
              <a:schemeClr val="accent1"/>
            </a:solidFill>
          </a:ln>
        </p:spPr>
      </p:pic>
    </p:spTree>
    <p:extLst>
      <p:ext uri="{BB962C8B-B14F-4D97-AF65-F5344CB8AC3E}">
        <p14:creationId xmlns:p14="http://schemas.microsoft.com/office/powerpoint/2010/main" val="29207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68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44538" y="1007226"/>
            <a:ext cx="3392116" cy="5324535"/>
          </a:xfrm>
          <a:prstGeom prst="rect">
            <a:avLst/>
          </a:prstGeom>
          <a:noFill/>
        </p:spPr>
        <p:txBody>
          <a:bodyPr wrap="square" rtlCol="0">
            <a:spAutoFit/>
          </a:bodyPr>
          <a:lstStyle/>
          <a:p>
            <a:r>
              <a:rPr lang="en-US" sz="1700" b="1" dirty="0"/>
              <a:t>Partner A: </a:t>
            </a:r>
            <a:r>
              <a:rPr lang="en-US" sz="1700" dirty="0"/>
              <a:t>I notice there are four giraffes and a baby giraffe.  What do you notice in the visual text?</a:t>
            </a:r>
          </a:p>
          <a:p>
            <a:endParaRPr lang="en-US" sz="1700" dirty="0"/>
          </a:p>
          <a:p>
            <a:endParaRPr lang="en-US" sz="1700" dirty="0"/>
          </a:p>
          <a:p>
            <a:r>
              <a:rPr lang="en-US" sz="1700" b="1" dirty="0"/>
              <a:t>Partner A:  </a:t>
            </a:r>
            <a:r>
              <a:rPr lang="en-US" sz="1700" dirty="0"/>
              <a:t>I notice three of the giraffes are next to the bridge where people are standing.  What do you notice?</a:t>
            </a:r>
          </a:p>
          <a:p>
            <a:endParaRPr lang="en-US" sz="1700" b="1" dirty="0"/>
          </a:p>
          <a:p>
            <a:endParaRPr lang="en-US" sz="1700" b="1" dirty="0"/>
          </a:p>
          <a:p>
            <a:r>
              <a:rPr lang="en-US" sz="1700" b="1" dirty="0"/>
              <a:t>Partner A: </a:t>
            </a:r>
            <a:r>
              <a:rPr lang="en-US" sz="1700" dirty="0"/>
              <a:t>I notice all the people standing on a bridge giving something to the giraffes.  What else do you notice?</a:t>
            </a:r>
          </a:p>
          <a:p>
            <a:endParaRPr lang="en-US" sz="1700" dirty="0"/>
          </a:p>
          <a:p>
            <a:endParaRPr lang="en-US" sz="1700" dirty="0"/>
          </a:p>
          <a:p>
            <a:r>
              <a:rPr lang="en-US" sz="1700" b="1" dirty="0"/>
              <a:t>Partner A: </a:t>
            </a:r>
            <a:r>
              <a:rPr lang="en-US" sz="1700" dirty="0"/>
              <a:t>I notice all the trees and the grass look very dry.  What do you notice?</a:t>
            </a:r>
          </a:p>
        </p:txBody>
      </p:sp>
      <p:sp>
        <p:nvSpPr>
          <p:cNvPr id="5" name="TextBox 4"/>
          <p:cNvSpPr txBox="1"/>
          <p:nvPr/>
        </p:nvSpPr>
        <p:spPr>
          <a:xfrm>
            <a:off x="4591715" y="1052160"/>
            <a:ext cx="3619308" cy="4801314"/>
          </a:xfrm>
          <a:prstGeom prst="rect">
            <a:avLst/>
          </a:prstGeom>
          <a:noFill/>
        </p:spPr>
        <p:txBody>
          <a:bodyPr wrap="square" rtlCol="0">
            <a:spAutoFit/>
          </a:bodyPr>
          <a:lstStyle/>
          <a:p>
            <a:r>
              <a:rPr lang="en-US" sz="1700" b="1" dirty="0"/>
              <a:t>Partner B:  </a:t>
            </a:r>
            <a:r>
              <a:rPr lang="en-US" sz="1700" dirty="0"/>
              <a:t>I notice many people standing with their hands reaching out.  What else do you notice?</a:t>
            </a:r>
          </a:p>
          <a:p>
            <a:endParaRPr lang="en-US" sz="1700" b="1" dirty="0"/>
          </a:p>
          <a:p>
            <a:endParaRPr lang="en-US" sz="1700" b="1" dirty="0"/>
          </a:p>
          <a:p>
            <a:r>
              <a:rPr lang="en-US" sz="1700" b="1" dirty="0"/>
              <a:t>Partner B: </a:t>
            </a:r>
            <a:r>
              <a:rPr lang="en-US" sz="1700" dirty="0"/>
              <a:t>I notice the dry grass and trees.  What other details can you add?</a:t>
            </a:r>
          </a:p>
          <a:p>
            <a:endParaRPr lang="en-US" sz="1700" dirty="0"/>
          </a:p>
          <a:p>
            <a:endParaRPr lang="en-US" sz="1700" dirty="0"/>
          </a:p>
          <a:p>
            <a:endParaRPr lang="en-US" sz="1700" dirty="0"/>
          </a:p>
          <a:p>
            <a:r>
              <a:rPr lang="en-US" sz="1700" b="1" dirty="0"/>
              <a:t>Partner B: </a:t>
            </a:r>
            <a:r>
              <a:rPr lang="en-US" sz="1700" dirty="0"/>
              <a:t>I notice most people wearing hats.  What do you notice?</a:t>
            </a:r>
          </a:p>
          <a:p>
            <a:endParaRPr lang="en-US" sz="1700" dirty="0"/>
          </a:p>
          <a:p>
            <a:endParaRPr lang="en-US" sz="1700" dirty="0"/>
          </a:p>
          <a:p>
            <a:endParaRPr lang="en-US" sz="1700" dirty="0"/>
          </a:p>
          <a:p>
            <a:endParaRPr lang="en-US" sz="1700" dirty="0"/>
          </a:p>
          <a:p>
            <a:r>
              <a:rPr lang="en-US" sz="1700" b="1" dirty="0"/>
              <a:t>Partner B</a:t>
            </a:r>
            <a:r>
              <a:rPr lang="en-US" sz="1700" dirty="0"/>
              <a:t>: I notice a stone wall. </a:t>
            </a:r>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77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610720" y="-15273"/>
            <a:ext cx="8229600" cy="1001713"/>
          </a:xfrm>
        </p:spPr>
        <p:txBody>
          <a:bodyPr>
            <a:normAutofit/>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do you notice in the visual text? 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176872"/>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506132"/>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4952304"/>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591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68" y="3666480"/>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67" y="5243360"/>
            <a:ext cx="1199599" cy="1048469"/>
          </a:xfrm>
          <a:prstGeom prst="rect">
            <a:avLst/>
          </a:prstGeom>
        </p:spPr>
      </p:pic>
    </p:spTree>
    <p:extLst>
      <p:ext uri="{BB962C8B-B14F-4D97-AF65-F5344CB8AC3E}">
        <p14:creationId xmlns:p14="http://schemas.microsoft.com/office/powerpoint/2010/main" val="50477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381125" y="404813"/>
            <a:ext cx="6848475" cy="5549900"/>
          </a:xfrm>
          <a:ln w="57150">
            <a:solidFill>
              <a:srgbClr val="00B050"/>
            </a:solidFill>
            <a:miter lim="800000"/>
            <a:headEnd/>
            <a:tailEnd/>
          </a:ln>
        </p:spPr>
      </p:pic>
    </p:spTree>
    <p:extLst>
      <p:ext uri="{BB962C8B-B14F-4D97-AF65-F5344CB8AC3E}">
        <p14:creationId xmlns:p14="http://schemas.microsoft.com/office/powerpoint/2010/main" val="6853789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775" y="913229"/>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782" y="2021225"/>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60267" y="3670010"/>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descr="Zo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391" y="1059523"/>
            <a:ext cx="5465937" cy="5124879"/>
          </a:xfrm>
          <a:prstGeom prst="rect">
            <a:avLst/>
          </a:prstGeom>
        </p:spPr>
      </p:pic>
      <p:pic>
        <p:nvPicPr>
          <p:cNvPr id="9" name="NONMODEL LESSON 6 1ST GR">
            <a:hlinkClick r:id="" action="ppaction://media"/>
            <a:extLst>
              <a:ext uri="{FF2B5EF4-FFF2-40B4-BE49-F238E27FC236}">
                <a16:creationId xmlns:a16="http://schemas.microsoft.com/office/drawing/2014/main" id="{968ED343-893E-2648-9BA2-31E047418E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10823" y="166580"/>
            <a:ext cx="812800" cy="812800"/>
          </a:xfrm>
          <a:prstGeom prst="rect">
            <a:avLst/>
          </a:prstGeom>
          <a:ln>
            <a:solidFill>
              <a:schemeClr val="accent1"/>
            </a:solidFill>
          </a:ln>
        </p:spPr>
      </p:pic>
    </p:spTree>
    <p:extLst>
      <p:ext uri="{BB962C8B-B14F-4D97-AF65-F5344CB8AC3E}">
        <p14:creationId xmlns:p14="http://schemas.microsoft.com/office/powerpoint/2010/main" val="266909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07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062924"/>
          </a:xfrm>
          <a:prstGeom prst="rect">
            <a:avLst/>
          </a:prstGeom>
          <a:noFill/>
        </p:spPr>
        <p:txBody>
          <a:bodyPr wrap="square" rtlCol="0">
            <a:spAutoFit/>
          </a:bodyPr>
          <a:lstStyle/>
          <a:p>
            <a:r>
              <a:rPr lang="en-US" sz="1700" b="1" dirty="0"/>
              <a:t>Partner A: </a:t>
            </a:r>
            <a:r>
              <a:rPr lang="en-US" sz="1700" dirty="0"/>
              <a:t>I see the giraffes. </a:t>
            </a:r>
          </a:p>
          <a:p>
            <a:endParaRPr lang="en-US" sz="1700" dirty="0"/>
          </a:p>
          <a:p>
            <a:endParaRPr lang="en-US" sz="1700" dirty="0"/>
          </a:p>
          <a:p>
            <a:endParaRPr lang="en-US" sz="1700" dirty="0"/>
          </a:p>
          <a:p>
            <a:endParaRPr lang="en-US" sz="1700" dirty="0"/>
          </a:p>
          <a:p>
            <a:r>
              <a:rPr lang="en-US" sz="1700" b="1" dirty="0"/>
              <a:t>Partner A: </a:t>
            </a:r>
            <a:r>
              <a:rPr lang="en-US" sz="1700" dirty="0"/>
              <a:t>Giraffes are standing.  Tell me more. </a:t>
            </a:r>
            <a:endParaRPr lang="en-US" sz="1700" b="1" dirty="0"/>
          </a:p>
          <a:p>
            <a:endParaRPr lang="en-US" sz="1700" b="1" dirty="0"/>
          </a:p>
          <a:p>
            <a:endParaRPr lang="en-US" sz="1700" b="1" dirty="0"/>
          </a:p>
          <a:p>
            <a:endParaRPr lang="en-US" sz="1700" b="1" dirty="0"/>
          </a:p>
          <a:p>
            <a:endParaRPr lang="en-US" sz="1700" dirty="0"/>
          </a:p>
          <a:p>
            <a:r>
              <a:rPr lang="en-US" sz="1700" b="1" dirty="0"/>
              <a:t>Partner A: </a:t>
            </a:r>
            <a:r>
              <a:rPr lang="en-US" sz="1700" dirty="0"/>
              <a:t>The grass is tall.  Tell me more. </a:t>
            </a:r>
          </a:p>
          <a:p>
            <a:endParaRPr lang="en-US" sz="1700" dirty="0"/>
          </a:p>
          <a:p>
            <a:endParaRPr lang="en-US" sz="1700" dirty="0"/>
          </a:p>
          <a:p>
            <a:endParaRPr lang="en-US" sz="1700" dirty="0"/>
          </a:p>
          <a:p>
            <a:endParaRPr lang="en-US" sz="1700" dirty="0"/>
          </a:p>
          <a:p>
            <a:r>
              <a:rPr lang="en-US" sz="1700" b="1" dirty="0"/>
              <a:t>Partner A</a:t>
            </a:r>
            <a:r>
              <a:rPr lang="en-US" sz="1700" dirty="0"/>
              <a:t>: I like the zoo.  What can you add?</a:t>
            </a:r>
          </a:p>
        </p:txBody>
      </p:sp>
      <p:sp>
        <p:nvSpPr>
          <p:cNvPr id="5" name="TextBox 4"/>
          <p:cNvSpPr txBox="1"/>
          <p:nvPr/>
        </p:nvSpPr>
        <p:spPr>
          <a:xfrm>
            <a:off x="4591715" y="1052160"/>
            <a:ext cx="3619308" cy="5093702"/>
          </a:xfrm>
          <a:prstGeom prst="rect">
            <a:avLst/>
          </a:prstGeom>
          <a:noFill/>
        </p:spPr>
        <p:txBody>
          <a:bodyPr wrap="square" rtlCol="0">
            <a:spAutoFit/>
          </a:bodyPr>
          <a:lstStyle/>
          <a:p>
            <a:r>
              <a:rPr lang="en-US" sz="1700" b="1" dirty="0"/>
              <a:t>Partner B: </a:t>
            </a:r>
            <a:r>
              <a:rPr lang="en-US" sz="1700" dirty="0"/>
              <a:t>I see the people.  Can you add?</a:t>
            </a:r>
          </a:p>
          <a:p>
            <a:endParaRPr lang="en-US" sz="1700" dirty="0"/>
          </a:p>
          <a:p>
            <a:endParaRPr lang="en-US" sz="1700" dirty="0"/>
          </a:p>
          <a:p>
            <a:endParaRPr lang="en-US" sz="1700" dirty="0"/>
          </a:p>
          <a:p>
            <a:r>
              <a:rPr lang="en-US" sz="1700" b="1" dirty="0"/>
              <a:t>Partner B: </a:t>
            </a:r>
            <a:r>
              <a:rPr lang="en-US" sz="1700" dirty="0"/>
              <a:t>There are lots of people. </a:t>
            </a:r>
          </a:p>
          <a:p>
            <a:endParaRPr lang="en-US" sz="1700" dirty="0"/>
          </a:p>
          <a:p>
            <a:endParaRPr lang="en-US" sz="1700" dirty="0"/>
          </a:p>
          <a:p>
            <a:endParaRPr lang="en-US" sz="1700" dirty="0"/>
          </a:p>
          <a:p>
            <a:endParaRPr lang="en-US" sz="1700" dirty="0"/>
          </a:p>
          <a:p>
            <a:r>
              <a:rPr lang="en-US" sz="1700" b="1" dirty="0"/>
              <a:t>Partner B: </a:t>
            </a:r>
            <a:r>
              <a:rPr lang="en-US" sz="1700" dirty="0"/>
              <a:t>I see kids.  Tell me more.</a:t>
            </a:r>
          </a:p>
          <a:p>
            <a:endParaRPr lang="en-US" sz="1700" dirty="0"/>
          </a:p>
          <a:p>
            <a:endParaRPr lang="en-US" sz="1700" dirty="0"/>
          </a:p>
          <a:p>
            <a:endParaRPr lang="en-US" sz="1700" dirty="0"/>
          </a:p>
          <a:p>
            <a:endParaRPr lang="en-US" sz="1700" dirty="0"/>
          </a:p>
          <a:p>
            <a:r>
              <a:rPr lang="en-US" sz="1700" b="1" dirty="0"/>
              <a:t>Partner B: </a:t>
            </a:r>
            <a:r>
              <a:rPr lang="en-US" sz="1700" dirty="0"/>
              <a:t>I like monkeys. </a:t>
            </a:r>
          </a:p>
          <a:p>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57200" y="-120056"/>
            <a:ext cx="8229600" cy="1001713"/>
          </a:xfrm>
        </p:spPr>
        <p:txBody>
          <a:bodyPr>
            <a:normAutofit/>
          </a:bodyPr>
          <a:lstStyle/>
          <a:p>
            <a:pPr algn="ctr"/>
            <a:r>
              <a:rPr lang="en-US" sz="2800" b="1" u="sng" dirty="0">
                <a:solidFill>
                  <a:schemeClr val="tx1"/>
                </a:solidFill>
              </a:rPr>
              <a:t>Visual Text </a:t>
            </a:r>
            <a:r>
              <a:rPr lang="en-US" sz="2800" b="1" dirty="0">
                <a:solidFill>
                  <a:schemeClr val="tx1"/>
                </a:solidFill>
              </a:rPr>
              <a:t>Non-Model</a:t>
            </a:r>
            <a:br>
              <a:rPr lang="en-US" sz="2800" dirty="0">
                <a:solidFill>
                  <a:schemeClr val="tx1"/>
                </a:solidFill>
              </a:rPr>
            </a:br>
            <a:r>
              <a:rPr lang="en-US" sz="2800" b="1" dirty="0">
                <a:solidFill>
                  <a:schemeClr val="tx1"/>
                </a:solidFill>
              </a:rPr>
              <a:t>What do you notice in the visual text? 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248541"/>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541985"/>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188816"/>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60570"/>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0982"/>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28751"/>
            <a:ext cx="1199599" cy="1048469"/>
          </a:xfrm>
          <a:prstGeom prst="rect">
            <a:avLst/>
          </a:prstGeom>
        </p:spPr>
      </p:pic>
      <p:pic>
        <p:nvPicPr>
          <p:cNvPr id="17" name="Picture 16"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156981"/>
            <a:ext cx="948679" cy="957629"/>
          </a:xfrm>
          <a:prstGeom prst="rect">
            <a:avLst/>
          </a:prstGeom>
        </p:spPr>
      </p:pic>
    </p:spTree>
    <p:extLst>
      <p:ext uri="{BB962C8B-B14F-4D97-AF65-F5344CB8AC3E}">
        <p14:creationId xmlns:p14="http://schemas.microsoft.com/office/powerpoint/2010/main" val="50145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8C87D37-14DF-9B49-88DD-30FA494A2163}"/>
              </a:ext>
            </a:extLst>
          </p:cNvPr>
          <p:cNvPicPr>
            <a:picLocks noChangeAspect="1"/>
          </p:cNvPicPr>
          <p:nvPr/>
        </p:nvPicPr>
        <p:blipFill rotWithShape="1">
          <a:blip r:embed="rId3"/>
          <a:srcRect l="50346" t="50297" b="1"/>
          <a:stretch/>
        </p:blipFill>
        <p:spPr>
          <a:xfrm>
            <a:off x="3492962" y="1234087"/>
            <a:ext cx="766692" cy="593026"/>
          </a:xfrm>
          <a:prstGeom prst="rect">
            <a:avLst/>
          </a:prstGeom>
          <a:solidFill>
            <a:schemeClr val="bg1"/>
          </a:solidFill>
          <a:ln>
            <a:solidFill>
              <a:schemeClr val="tx1"/>
            </a:solidFill>
          </a:ln>
        </p:spPr>
      </p:pic>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3 CREATE and 3 CLARIFY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an idea.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7535" y="24412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5271" y="2441256"/>
            <a:ext cx="1672397" cy="2078616"/>
          </a:xfrm>
          <a:prstGeom prst="rect">
            <a:avLst/>
          </a:prstGeom>
          <a:ln w="12700">
            <a:solidFill>
              <a:schemeClr val="tx1"/>
            </a:solidFill>
          </a:ln>
        </p:spPr>
      </p:pic>
      <p:sp>
        <p:nvSpPr>
          <p:cNvPr id="13" name="TextBox 12"/>
          <p:cNvSpPr txBox="1"/>
          <p:nvPr/>
        </p:nvSpPr>
        <p:spPr>
          <a:xfrm>
            <a:off x="5477535" y="1262422"/>
            <a:ext cx="3435472" cy="106182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100" dirty="0">
                <a:solidFill>
                  <a:schemeClr val="tx1"/>
                </a:solidFill>
              </a:rPr>
              <a:t>What do you notice in the visual text?  Provide details.</a:t>
            </a:r>
            <a:endParaRPr lang="en-US" sz="2100" dirty="0"/>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697835" y="203794"/>
            <a:ext cx="7332343"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Content Placeholder 3">
            <a:extLst>
              <a:ext uri="{FF2B5EF4-FFF2-40B4-BE49-F238E27FC236}">
                <a16:creationId xmlns:a16="http://schemas.microsoft.com/office/drawing/2014/main" id="{327B9CEA-ECC9-6840-884D-5B5FD70FEC25}"/>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1933871" y="1262422"/>
            <a:ext cx="819646" cy="638831"/>
          </a:xfrm>
          <a:prstGeom prst="rect">
            <a:avLst/>
          </a:prstGeom>
          <a:solidFill>
            <a:schemeClr val="bg1"/>
          </a:solidFill>
          <a:ln>
            <a:solidFill>
              <a:schemeClr val="tx1"/>
            </a:solidFill>
          </a:ln>
        </p:spPr>
      </p:pic>
      <p:pic>
        <p:nvPicPr>
          <p:cNvPr id="18" name="Content Placeholder 3">
            <a:extLst>
              <a:ext uri="{FF2B5EF4-FFF2-40B4-BE49-F238E27FC236}">
                <a16:creationId xmlns:a16="http://schemas.microsoft.com/office/drawing/2014/main" id="{2F3E5F51-A8B0-A948-A089-2DBB92D084B2}"/>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2271747" y="1509900"/>
            <a:ext cx="819646" cy="638831"/>
          </a:xfrm>
          <a:prstGeom prst="rect">
            <a:avLst/>
          </a:prstGeom>
          <a:solidFill>
            <a:schemeClr val="bg1"/>
          </a:solidFill>
          <a:ln>
            <a:solidFill>
              <a:schemeClr val="tx1"/>
            </a:solidFill>
          </a:ln>
        </p:spPr>
      </p:pic>
      <p:pic>
        <p:nvPicPr>
          <p:cNvPr id="19" name="Content Placeholder 3">
            <a:extLst>
              <a:ext uri="{FF2B5EF4-FFF2-40B4-BE49-F238E27FC236}">
                <a16:creationId xmlns:a16="http://schemas.microsoft.com/office/drawing/2014/main" id="{DF9F8F13-6EE1-5843-88FE-C4547104B7C1}"/>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2609622" y="1802425"/>
            <a:ext cx="819646" cy="638831"/>
          </a:xfrm>
          <a:prstGeom prst="rect">
            <a:avLst/>
          </a:prstGeom>
          <a:solidFill>
            <a:schemeClr val="bg1"/>
          </a:solidFill>
          <a:ln>
            <a:solidFill>
              <a:schemeClr val="tx1"/>
            </a:solidFill>
          </a:ln>
        </p:spPr>
      </p:pic>
      <p:pic>
        <p:nvPicPr>
          <p:cNvPr id="21" name="Picture 20">
            <a:extLst>
              <a:ext uri="{FF2B5EF4-FFF2-40B4-BE49-F238E27FC236}">
                <a16:creationId xmlns:a16="http://schemas.microsoft.com/office/drawing/2014/main" id="{4F56C23A-EEF6-934C-A45C-136BF6E547E1}"/>
              </a:ext>
            </a:extLst>
          </p:cNvPr>
          <p:cNvPicPr>
            <a:picLocks noChangeAspect="1"/>
          </p:cNvPicPr>
          <p:nvPr/>
        </p:nvPicPr>
        <p:blipFill rotWithShape="1">
          <a:blip r:embed="rId3"/>
          <a:srcRect l="50346" t="50297" b="1"/>
          <a:stretch/>
        </p:blipFill>
        <p:spPr>
          <a:xfrm>
            <a:off x="3749537" y="1467512"/>
            <a:ext cx="766692" cy="593026"/>
          </a:xfrm>
          <a:prstGeom prst="rect">
            <a:avLst/>
          </a:prstGeom>
          <a:solidFill>
            <a:schemeClr val="bg1"/>
          </a:solidFill>
          <a:ln>
            <a:solidFill>
              <a:schemeClr val="tx1"/>
            </a:solidFill>
          </a:ln>
        </p:spPr>
      </p:pic>
      <p:pic>
        <p:nvPicPr>
          <p:cNvPr id="22" name="Picture 21">
            <a:extLst>
              <a:ext uri="{FF2B5EF4-FFF2-40B4-BE49-F238E27FC236}">
                <a16:creationId xmlns:a16="http://schemas.microsoft.com/office/drawing/2014/main" id="{8A48DB30-6792-9A49-988F-3EA5FC4C2EAF}"/>
              </a:ext>
            </a:extLst>
          </p:cNvPr>
          <p:cNvPicPr>
            <a:picLocks noChangeAspect="1"/>
          </p:cNvPicPr>
          <p:nvPr/>
        </p:nvPicPr>
        <p:blipFill rotWithShape="1">
          <a:blip r:embed="rId3"/>
          <a:srcRect l="50346" t="50297" b="1"/>
          <a:stretch/>
        </p:blipFill>
        <p:spPr>
          <a:xfrm>
            <a:off x="3961783" y="1817400"/>
            <a:ext cx="766692" cy="593026"/>
          </a:xfrm>
          <a:prstGeom prst="rect">
            <a:avLst/>
          </a:prstGeom>
          <a:solidFill>
            <a:schemeClr val="bg1"/>
          </a:solidFill>
          <a:ln>
            <a:solidFill>
              <a:schemeClr val="tx1"/>
            </a:solidFill>
          </a:ln>
        </p:spPr>
      </p:pic>
    </p:spTree>
    <p:extLst>
      <p:ext uri="{BB962C8B-B14F-4D97-AF65-F5344CB8AC3E}">
        <p14:creationId xmlns:p14="http://schemas.microsoft.com/office/powerpoint/2010/main" val="75158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dissolve">
                                      <p:cBhvr>
                                        <p:cTn id="29" dur="500"/>
                                        <p:tgtEl>
                                          <p:spTgt spid="5">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dissolve">
                                      <p:cBhvr>
                                        <p:cTn id="34" dur="500"/>
                                        <p:tgtEl>
                                          <p:spTgt spid="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dissolve">
                                      <p:cBhvr>
                                        <p:cTn id="39" dur="500"/>
                                        <p:tgtEl>
                                          <p:spTgt spid="13">
                                            <p:txEl>
                                              <p:pRg st="0" end="0"/>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13">
                                            <p:txEl>
                                              <p:pRg st="1" end="1"/>
                                            </p:txEl>
                                          </p:spTgt>
                                        </p:tgtEl>
                                        <p:attrNameLst>
                                          <p:attrName>style.visibility</p:attrName>
                                        </p:attrNameLst>
                                      </p:cBhvr>
                                      <p:to>
                                        <p:strVal val="visible"/>
                                      </p:to>
                                    </p:set>
                                    <p:animEffect transition="in" filter="dissolve">
                                      <p:cBhvr>
                                        <p:cTn id="42" dur="500"/>
                                        <p:tgtEl>
                                          <p:spTgt spid="13">
                                            <p:txEl>
                                              <p:pRg st="1" end="1"/>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dissolve">
                                      <p:cBhvr>
                                        <p:cTn id="45" dur="500"/>
                                        <p:tgtEl>
                                          <p:spTgt spid="8"/>
                                        </p:tgtEl>
                                      </p:cBhvr>
                                    </p:animEffect>
                                  </p:childTnLst>
                                </p:cTn>
                              </p:par>
                              <p:par>
                                <p:cTn id="46" presetID="9"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dissolve">
                                      <p:cBhvr>
                                        <p:cTn id="48" dur="500"/>
                                        <p:tgtEl>
                                          <p:spTgt spid="10"/>
                                        </p:tgtEl>
                                      </p:cBhvr>
                                    </p:animEffect>
                                  </p:childTnLst>
                                </p:cTn>
                              </p:par>
                              <p:par>
                                <p:cTn id="49" presetID="9" presetClass="entr" presetSubtype="0" fill="hold" nodeType="with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dissolve">
                                      <p:cBhvr>
                                        <p:cTn id="51" dur="500"/>
                                        <p:tgtEl>
                                          <p:spTgt spid="3">
                                            <p:txEl>
                                              <p:pRg st="1" end="1"/>
                                            </p:txEl>
                                          </p:spTgt>
                                        </p:tgtEl>
                                      </p:cBhvr>
                                    </p:animEffect>
                                  </p:childTnLst>
                                </p:cTn>
                              </p:par>
                              <p:par>
                                <p:cTn id="52" presetID="1" presetClass="entr" presetSubtype="0" fill="hold" grpId="0" nodeType="withEffect">
                                  <p:stCondLst>
                                    <p:cond delay="0"/>
                                  </p:stCondLst>
                                  <p:childTnLst>
                                    <p:set>
                                      <p:cBhvr>
                                        <p:cTn id="53" dur="1" fill="hold">
                                          <p:stCondLst>
                                            <p:cond delay="0"/>
                                          </p:stCondLst>
                                        </p:cTn>
                                        <p:tgtEl>
                                          <p:spTgt spid="13">
                                            <p:bg/>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3">
                                            <p:txEl>
                                              <p:pRg st="0" end="0"/>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52289"/>
            <a:ext cx="6715040" cy="1215717"/>
          </a:xfrm>
          <a:prstGeom prst="rect">
            <a:avLst/>
          </a:prstGeom>
        </p:spPr>
        <p:txBody>
          <a:bodyPr wrap="square">
            <a:spAutoFit/>
          </a:bodyPr>
          <a:lstStyle/>
          <a:p>
            <a:pPr algn="ctr"/>
            <a:r>
              <a:rPr lang="en-US" sz="3200" b="1" dirty="0"/>
              <a:t>Prompt: </a:t>
            </a:r>
            <a:r>
              <a:rPr lang="en-US" sz="3200" dirty="0"/>
              <a:t>What do you notice in the visual text? Provide details.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876" y="175661"/>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2" name="Picture 11">
            <a:extLst>
              <a:ext uri="{FF2B5EF4-FFF2-40B4-BE49-F238E27FC236}">
                <a16:creationId xmlns:a16="http://schemas.microsoft.com/office/drawing/2014/main" id="{42219FFE-160D-8247-A573-17810A084158}"/>
              </a:ext>
            </a:extLst>
          </p:cNvPr>
          <p:cNvPicPr>
            <a:picLocks noChangeAspect="1"/>
          </p:cNvPicPr>
          <p:nvPr/>
        </p:nvPicPr>
        <p:blipFill>
          <a:blip r:embed="rId5"/>
          <a:stretch>
            <a:fillRect/>
          </a:stretch>
        </p:blipFill>
        <p:spPr>
          <a:xfrm>
            <a:off x="2737963" y="1241664"/>
            <a:ext cx="3227407" cy="4841111"/>
          </a:xfrm>
          <a:prstGeom prst="rect">
            <a:avLst/>
          </a:prstGeom>
          <a:ln w="38100">
            <a:solidFill>
              <a:schemeClr val="tx1"/>
            </a:solidFill>
          </a:ln>
        </p:spPr>
      </p:pic>
    </p:spTree>
    <p:extLst>
      <p:ext uri="{BB962C8B-B14F-4D97-AF65-F5344CB8AC3E}">
        <p14:creationId xmlns:p14="http://schemas.microsoft.com/office/powerpoint/2010/main" val="23065249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75017"/>
            <a:ext cx="4883783" cy="1245940"/>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do you notice in the visual text?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7" name="Content Placeholder 1">
            <a:extLst>
              <a:ext uri="{FF2B5EF4-FFF2-40B4-BE49-F238E27FC236}">
                <a16:creationId xmlns:a16="http://schemas.microsoft.com/office/drawing/2014/main" id="{2D6B81A5-5885-0842-B84D-D459CE819ED1}"/>
              </a:ext>
            </a:extLst>
          </p:cNvPr>
          <p:cNvPicPr>
            <a:picLocks noChangeAspect="1"/>
          </p:cNvPicPr>
          <p:nvPr/>
        </p:nvPicPr>
        <p:blipFill>
          <a:blip r:embed="rId7">
            <a:extLst>
              <a:ext uri="{28A0092B-C50C-407E-A947-70E740481C1C}">
                <a14:useLocalDpi xmlns:a14="http://schemas.microsoft.com/office/drawing/2010/main" val="0"/>
              </a:ext>
            </a:extLst>
          </a:blip>
          <a:srcRect l="6139" t="13205" r="5286" b="31334"/>
          <a:stretch>
            <a:fillRect/>
          </a:stretch>
        </p:blipFill>
        <p:spPr>
          <a:xfrm>
            <a:off x="158300" y="2072457"/>
            <a:ext cx="4948701" cy="3866266"/>
          </a:xfrm>
          <a:prstGeom prst="rect">
            <a:avLst/>
          </a:prstGeom>
          <a:solidFill>
            <a:schemeClr val="bg1"/>
          </a:solidFill>
          <a:ln w="57150">
            <a:solidFill>
              <a:srgbClr val="00B050"/>
            </a:solidFill>
            <a:miter lim="800000"/>
            <a:headEnd/>
            <a:tailEnd/>
          </a:ln>
        </p:spPr>
      </p:pic>
      <p:pic>
        <p:nvPicPr>
          <p:cNvPr id="15" name="Picture 14">
            <a:extLst>
              <a:ext uri="{FF2B5EF4-FFF2-40B4-BE49-F238E27FC236}">
                <a16:creationId xmlns:a16="http://schemas.microsoft.com/office/drawing/2014/main" id="{7E2BC2EE-C1B9-3044-83E1-5A3EB9D88F9F}"/>
              </a:ext>
            </a:extLst>
          </p:cNvPr>
          <p:cNvPicPr>
            <a:picLocks noChangeAspect="1"/>
          </p:cNvPicPr>
          <p:nvPr/>
        </p:nvPicPr>
        <p:blipFill rotWithShape="1">
          <a:blip r:embed="rId8"/>
          <a:srcRect t="4685" b="11005"/>
          <a:stretch/>
        </p:blipFill>
        <p:spPr>
          <a:xfrm>
            <a:off x="5488566" y="2026652"/>
            <a:ext cx="3155146" cy="3990103"/>
          </a:xfrm>
          <a:prstGeom prst="rect">
            <a:avLst/>
          </a:prstGeom>
          <a:ln w="38100">
            <a:solidFill>
              <a:schemeClr val="tx1"/>
            </a:solidFill>
          </a:ln>
        </p:spPr>
      </p:pic>
    </p:spTree>
    <p:extLst>
      <p:ext uri="{BB962C8B-B14F-4D97-AF65-F5344CB8AC3E}">
        <p14:creationId xmlns:p14="http://schemas.microsoft.com/office/powerpoint/2010/main" val="115670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426282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latin typeface="+mn-lt"/>
              </a:rPr>
              <a:t>Model Creating Class Constructive Conversation Poster</a:t>
            </a:r>
          </a:p>
        </p:txBody>
      </p:sp>
      <p:pic>
        <p:nvPicPr>
          <p:cNvPr id="3" name="Picture 2" descr="Picture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588" y="1949406"/>
            <a:ext cx="5537201" cy="4291437"/>
          </a:xfrm>
          <a:prstGeom prst="rect">
            <a:avLst/>
          </a:prstGeom>
        </p:spPr>
      </p:pic>
      <p:sp>
        <p:nvSpPr>
          <p:cNvPr id="5" name="Rectangle 4"/>
          <p:cNvSpPr/>
          <p:nvPr/>
        </p:nvSpPr>
        <p:spPr>
          <a:xfrm>
            <a:off x="2009588" y="4706470"/>
            <a:ext cx="5537201" cy="153437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rot="19298316">
            <a:off x="1523247" y="3346146"/>
            <a:ext cx="6143224" cy="1107996"/>
          </a:xfrm>
          <a:prstGeom prst="rect">
            <a:avLst/>
          </a:prstGeom>
          <a:noFill/>
        </p:spPr>
        <p:txBody>
          <a:bodyPr wrap="square" rtlCol="0">
            <a:spAutoFit/>
          </a:bodyPr>
          <a:lstStyle/>
          <a:p>
            <a:pPr algn="ctr"/>
            <a:r>
              <a:rPr lang="en-US" sz="6600" dirty="0">
                <a:solidFill>
                  <a:srgbClr val="FF0000"/>
                </a:solidFill>
              </a:rPr>
              <a:t>Sample</a:t>
            </a:r>
          </a:p>
        </p:txBody>
      </p:sp>
    </p:spTree>
    <p:extLst>
      <p:ext uri="{BB962C8B-B14F-4D97-AF65-F5344CB8AC3E}">
        <p14:creationId xmlns:p14="http://schemas.microsoft.com/office/powerpoint/2010/main" val="2531487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8-26 at 2.4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828" y="114300"/>
            <a:ext cx="5633522" cy="6113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8085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402B-D7EC-CF4F-B7EF-1E0F3A46F854}"/>
              </a:ext>
            </a:extLst>
          </p:cNvPr>
          <p:cNvSpPr>
            <a:spLocks noGrp="1"/>
          </p:cNvSpPr>
          <p:nvPr>
            <p:ph type="ctrTitle"/>
          </p:nvPr>
        </p:nvSpPr>
        <p:spPr/>
        <p:txBody>
          <a:bodyPr/>
          <a:lstStyle/>
          <a:p>
            <a:r>
              <a:rPr lang="en-US" dirty="0"/>
              <a:t>Teacher Resources</a:t>
            </a:r>
          </a:p>
        </p:txBody>
      </p:sp>
      <p:sp>
        <p:nvSpPr>
          <p:cNvPr id="3" name="Subtitle 2">
            <a:extLst>
              <a:ext uri="{FF2B5EF4-FFF2-40B4-BE49-F238E27FC236}">
                <a16:creationId xmlns:a16="http://schemas.microsoft.com/office/drawing/2014/main" id="{ADC87F34-A001-3140-A948-A11497D82B4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7503822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95F2-EF50-1D45-9F05-92E60413C020}"/>
              </a:ext>
            </a:extLst>
          </p:cNvPr>
          <p:cNvSpPr>
            <a:spLocks noGrp="1"/>
          </p:cNvSpPr>
          <p:nvPr>
            <p:ph type="title" idx="4294967295"/>
          </p:nvPr>
        </p:nvSpPr>
        <p:spPr>
          <a:xfrm>
            <a:off x="772886" y="330881"/>
            <a:ext cx="7543800" cy="646112"/>
          </a:xfrm>
        </p:spPr>
        <p:txBody>
          <a:bodyPr>
            <a:normAutofit fontScale="90000"/>
          </a:bodyPr>
          <a:lstStyle/>
          <a:p>
            <a:pPr algn="ctr"/>
            <a:r>
              <a:rPr lang="en-US" dirty="0"/>
              <a:t>CLARIFY Non-Model Revision</a:t>
            </a:r>
          </a:p>
        </p:txBody>
      </p:sp>
      <p:pic>
        <p:nvPicPr>
          <p:cNvPr id="4" name="Picture 3">
            <a:extLst>
              <a:ext uri="{FF2B5EF4-FFF2-40B4-BE49-F238E27FC236}">
                <a16:creationId xmlns:a16="http://schemas.microsoft.com/office/drawing/2014/main" id="{BACE6746-8F40-C542-AEE0-66398BAC1133}"/>
              </a:ext>
            </a:extLst>
          </p:cNvPr>
          <p:cNvPicPr>
            <a:picLocks noChangeAspect="1"/>
          </p:cNvPicPr>
          <p:nvPr/>
        </p:nvPicPr>
        <p:blipFill>
          <a:blip r:embed="rId3"/>
          <a:stretch>
            <a:fillRect/>
          </a:stretch>
        </p:blipFill>
        <p:spPr>
          <a:xfrm>
            <a:off x="0" y="581748"/>
            <a:ext cx="4606738" cy="5961660"/>
          </a:xfrm>
          <a:prstGeom prst="rect">
            <a:avLst/>
          </a:prstGeom>
        </p:spPr>
      </p:pic>
      <p:pic>
        <p:nvPicPr>
          <p:cNvPr id="6" name="Picture 5">
            <a:extLst>
              <a:ext uri="{FF2B5EF4-FFF2-40B4-BE49-F238E27FC236}">
                <a16:creationId xmlns:a16="http://schemas.microsoft.com/office/drawing/2014/main" id="{7F19C92A-4428-3E44-A1BB-096C143CE9C2}"/>
              </a:ext>
            </a:extLst>
          </p:cNvPr>
          <p:cNvPicPr>
            <a:picLocks noChangeAspect="1"/>
          </p:cNvPicPr>
          <p:nvPr/>
        </p:nvPicPr>
        <p:blipFill>
          <a:blip r:embed="rId4"/>
          <a:stretch>
            <a:fillRect/>
          </a:stretch>
        </p:blipFill>
        <p:spPr>
          <a:xfrm>
            <a:off x="4379494" y="581747"/>
            <a:ext cx="4603324" cy="5957243"/>
          </a:xfrm>
          <a:prstGeom prst="rect">
            <a:avLst/>
          </a:prstGeom>
        </p:spPr>
      </p:pic>
    </p:spTree>
    <p:extLst>
      <p:ext uri="{BB962C8B-B14F-4D97-AF65-F5344CB8AC3E}">
        <p14:creationId xmlns:p14="http://schemas.microsoft.com/office/powerpoint/2010/main" val="2523094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960" y="228208"/>
            <a:ext cx="8575040" cy="1450757"/>
          </a:xfrm>
        </p:spPr>
        <p:txBody>
          <a:bodyPr/>
          <a:lstStyle/>
          <a:p>
            <a:r>
              <a:rPr lang="en-US" b="1" dirty="0">
                <a:solidFill>
                  <a:schemeClr val="tx1"/>
                </a:solidFill>
              </a:rPr>
              <a:t>Hand Gesture and Phrase- CLARIFY</a:t>
            </a:r>
          </a:p>
        </p:txBody>
      </p:sp>
      <p:sp>
        <p:nvSpPr>
          <p:cNvPr id="3" name="TextBox 2"/>
          <p:cNvSpPr txBox="1"/>
          <p:nvPr/>
        </p:nvSpPr>
        <p:spPr>
          <a:xfrm>
            <a:off x="4188411" y="1600200"/>
            <a:ext cx="4747309" cy="1754326"/>
          </a:xfrm>
          <a:prstGeom prst="rect">
            <a:avLst/>
          </a:prstGeom>
          <a:noFill/>
        </p:spPr>
        <p:txBody>
          <a:bodyPr wrap="square" rtlCol="0">
            <a:spAutoFit/>
          </a:bodyPr>
          <a:lstStyle/>
          <a:p>
            <a:pPr algn="ctr"/>
            <a:r>
              <a:rPr lang="en-US" sz="5400" b="1" dirty="0">
                <a:cs typeface="Arial"/>
              </a:rPr>
              <a:t>Making Our Ideas Clearer</a:t>
            </a:r>
          </a:p>
        </p:txBody>
      </p:sp>
      <p:pic>
        <p:nvPicPr>
          <p:cNvPr id="5" name="Picture 4" descr="Screen Shot 2016-03-16 at 2.54.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126832" y="3503475"/>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icture 2015-08-03 at 3.53.56 PM.png">
            <a:extLst>
              <a:ext uri="{FF2B5EF4-FFF2-40B4-BE49-F238E27FC236}">
                <a16:creationId xmlns:a16="http://schemas.microsoft.com/office/drawing/2014/main" id="{4A093608-B29F-9F41-9CD7-EE741D731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4013" y="3325675"/>
            <a:ext cx="3184954" cy="2785950"/>
          </a:xfrm>
          <a:prstGeom prst="rect">
            <a:avLst/>
          </a:prstGeom>
        </p:spPr>
      </p:pic>
    </p:spTree>
    <p:extLst>
      <p:ext uri="{BB962C8B-B14F-4D97-AF65-F5344CB8AC3E}">
        <p14:creationId xmlns:p14="http://schemas.microsoft.com/office/powerpoint/2010/main" val="289931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3">
            <a:extLst>
              <a:ext uri="{28A0092B-C50C-407E-A947-70E740481C1C}">
                <a14:useLocalDpi xmlns:a14="http://schemas.microsoft.com/office/drawing/2010/main" val="0"/>
              </a:ext>
            </a:extLst>
          </a:blip>
          <a:srcRect l="6139" t="13205" r="5286" b="31334"/>
          <a:stretch>
            <a:fillRect/>
          </a:stretch>
        </p:blipFill>
        <p:spPr>
          <a:xfrm>
            <a:off x="1431925" y="654050"/>
            <a:ext cx="6848475" cy="5549900"/>
          </a:xfrm>
          <a:ln w="57150">
            <a:solidFill>
              <a:srgbClr val="00B050"/>
            </a:solidFill>
            <a:miter lim="800000"/>
            <a:headEnd/>
            <a:tailEnd/>
          </a:ln>
        </p:spPr>
      </p:pic>
    </p:spTree>
    <p:extLst>
      <p:ext uri="{BB962C8B-B14F-4D97-AF65-F5344CB8AC3E}">
        <p14:creationId xmlns:p14="http://schemas.microsoft.com/office/powerpoint/2010/main" val="1990950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104783" y="3087591"/>
            <a:ext cx="2369262" cy="3185487"/>
          </a:xfrm>
          <a:prstGeom prst="rect">
            <a:avLst/>
          </a:prstGeom>
        </p:spPr>
        <p:txBody>
          <a:bodyPr wrap="square">
            <a:spAutoFit/>
          </a:bodyPr>
          <a:lstStyle/>
          <a:p>
            <a:pPr algn="ctr"/>
            <a:r>
              <a:rPr lang="en-US" sz="3200" b="1" dirty="0"/>
              <a:t>Prompt: </a:t>
            </a:r>
          </a:p>
          <a:p>
            <a:pPr algn="ctr"/>
            <a:r>
              <a:rPr lang="en-US" sz="3200" dirty="0"/>
              <a:t>What do you notice in the visual text? Provide details. </a:t>
            </a:r>
          </a:p>
          <a:p>
            <a:pPr marL="257175" indent="-257175">
              <a:buFont typeface="Arial" charset="0"/>
              <a:buChar char="•"/>
            </a:pPr>
            <a:endParaRPr lang="en-US" sz="900" dirty="0"/>
          </a:p>
        </p:txBody>
      </p:sp>
      <p:pic>
        <p:nvPicPr>
          <p:cNvPr id="10" name="Picture 9" descr="1stLesson1-2TeacherMod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5612" y="1041595"/>
            <a:ext cx="6418135" cy="51501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83" y="1085971"/>
            <a:ext cx="2075395" cy="1732136"/>
          </a:xfrm>
          <a:prstGeom prst="rect">
            <a:avLst/>
          </a:prstGeom>
          <a:ln w="38100">
            <a:solidFill>
              <a:schemeClr val="accent1"/>
            </a:solidFill>
          </a:ln>
          <a:effectLst>
            <a:glow rad="139700">
              <a:schemeClr val="accent1">
                <a:lumMod val="40000"/>
                <a:lumOff val="60000"/>
                <a:alpha val="40000"/>
              </a:schemeClr>
            </a:glow>
          </a:effectLst>
        </p:spPr>
      </p:pic>
    </p:spTree>
    <p:extLst>
      <p:ext uri="{BB962C8B-B14F-4D97-AF65-F5344CB8AC3E}">
        <p14:creationId xmlns:p14="http://schemas.microsoft.com/office/powerpoint/2010/main" val="2362216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9026" y="949088"/>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147" y="2057084"/>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70586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descr="1stLesson1-2TeacherMode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9574" y="1070145"/>
            <a:ext cx="5553501" cy="5150116"/>
          </a:xfrm>
          <a:prstGeom prst="rect">
            <a:avLst/>
          </a:prstGeom>
        </p:spPr>
      </p:pic>
      <p:pic>
        <p:nvPicPr>
          <p:cNvPr id="7" name="MODEL CLARIFY 1ST GR.">
            <a:hlinkClick r:id="" action="ppaction://media"/>
            <a:extLst>
              <a:ext uri="{FF2B5EF4-FFF2-40B4-BE49-F238E27FC236}">
                <a16:creationId xmlns:a16="http://schemas.microsoft.com/office/drawing/2014/main" id="{E088D7DF-40AE-674D-8275-25B50A47E8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08047" y="85361"/>
            <a:ext cx="812800" cy="812800"/>
          </a:xfrm>
          <a:prstGeom prst="rect">
            <a:avLst/>
          </a:prstGeom>
          <a:ln>
            <a:solidFill>
              <a:schemeClr val="accent1"/>
            </a:solidFill>
          </a:ln>
        </p:spPr>
      </p:pic>
    </p:spTree>
    <p:extLst>
      <p:ext uri="{BB962C8B-B14F-4D97-AF65-F5344CB8AC3E}">
        <p14:creationId xmlns:p14="http://schemas.microsoft.com/office/powerpoint/2010/main" val="3212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71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theme/theme1.xml><?xml version="1.0" encoding="utf-8"?>
<a:theme xmlns:a="http://schemas.openxmlformats.org/drawingml/2006/main" name="Retrospec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350</TotalTime>
  <Words>3319</Words>
  <Application>Microsoft Macintosh PowerPoint</Application>
  <PresentationFormat>On-screen Show (4:3)</PresentationFormat>
  <Paragraphs>691</Paragraphs>
  <Slides>53</Slides>
  <Notes>46</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Avenir Black</vt:lpstr>
      <vt:lpstr>Avenir Book</vt:lpstr>
      <vt:lpstr>Calibri</vt:lpstr>
      <vt:lpstr>Calibri Light</vt:lpstr>
      <vt:lpstr>Wingdings</vt:lpstr>
      <vt:lpstr>Retrospect</vt:lpstr>
      <vt:lpstr>Start Smart 1.0</vt:lpstr>
      <vt:lpstr>ELD Objective</vt:lpstr>
      <vt:lpstr>PowerPoint Presentation</vt:lpstr>
      <vt:lpstr>PowerPoint Presentation</vt:lpstr>
      <vt:lpstr>Conversation Norms</vt:lpstr>
      <vt:lpstr>Hand Gesture and Phrase- CLARIFY</vt:lpstr>
      <vt:lpstr>PowerPoint Presentation</vt:lpstr>
      <vt:lpstr>PowerPoint Presentation</vt:lpstr>
      <vt:lpstr>PowerPoint Presentation</vt:lpstr>
      <vt:lpstr>Visual Text Model What do you notice in the visual text? Provide details.</vt:lpstr>
      <vt:lpstr>PowerPoint Presentation</vt:lpstr>
      <vt:lpstr>PowerPoint Presentation</vt:lpstr>
      <vt:lpstr>Visual Text Non- Model What do you notice in the visual text? Provide details.</vt:lpstr>
      <vt:lpstr>Constructive Conversation Game</vt:lpstr>
      <vt:lpstr>PowerPoint Presentation</vt:lpstr>
      <vt:lpstr>PowerPoint Presentation</vt:lpstr>
      <vt:lpstr>WRAP-UP</vt:lpstr>
      <vt:lpstr>Start Smart 1.0 CLARIFY</vt:lpstr>
      <vt:lpstr>ELD Objective</vt:lpstr>
      <vt:lpstr>PowerPoint Presentation</vt:lpstr>
      <vt:lpstr>Conversation Norms</vt:lpstr>
      <vt:lpstr>Hand Gesture and Phrase- CLARIFY</vt:lpstr>
      <vt:lpstr>Prompt and Response Starters</vt:lpstr>
      <vt:lpstr>PowerPoint Presentation</vt:lpstr>
      <vt:lpstr>PowerPoint Presentation</vt:lpstr>
      <vt:lpstr>PowerPoint Presentation</vt:lpstr>
      <vt:lpstr>What makes this a model conversation?</vt:lpstr>
      <vt:lpstr>Understanding the Skill of CREATE and CLARIFY</vt:lpstr>
      <vt:lpstr>PowerPoint Presentation</vt:lpstr>
      <vt:lpstr>PowerPoint Presentation</vt:lpstr>
      <vt:lpstr>Review Non- Model What do you notice in the visual text?  Provide details.</vt:lpstr>
      <vt:lpstr>REVISE  NON-MODEL</vt:lpstr>
      <vt:lpstr>PowerPoint Presentation</vt:lpstr>
      <vt:lpstr>Language Sample Revision-Non-Model</vt:lpstr>
      <vt:lpstr>WRAP-UP</vt:lpstr>
      <vt:lpstr>Start Smart 1.0 CLARIFY</vt:lpstr>
      <vt:lpstr>ELD Objective</vt:lpstr>
      <vt:lpstr>PowerPoint Presentation</vt:lpstr>
      <vt:lpstr>Conversation Norms</vt:lpstr>
      <vt:lpstr>PowerPoint Presentation</vt:lpstr>
      <vt:lpstr>PowerPoint Presentation</vt:lpstr>
      <vt:lpstr>PowerPoint Presentation</vt:lpstr>
      <vt:lpstr>Visual Text Model What do you notice in the visual text? Provide details.</vt:lpstr>
      <vt:lpstr>PowerPoint Presentation</vt:lpstr>
      <vt:lpstr>PowerPoint Presentation</vt:lpstr>
      <vt:lpstr>Visual Text Non-Model What do you notice in the visual text? Provide details.</vt:lpstr>
      <vt:lpstr>Constructive Conversation Game</vt:lpstr>
      <vt:lpstr>PowerPoint Presentation</vt:lpstr>
      <vt:lpstr>PowerPoint Presentation</vt:lpstr>
      <vt:lpstr>Model Creating Class Constructive Conversation Poster</vt:lpstr>
      <vt:lpstr>PowerPoint Presentation</vt:lpstr>
      <vt:lpstr>Teacher Resources</vt:lpstr>
      <vt:lpstr>CLARIFY Non-Model Revision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1.0</dc:title>
  <dc:creator>Aguilar, Juana</dc:creator>
  <cp:lastModifiedBy>Lai, David</cp:lastModifiedBy>
  <cp:revision>25</cp:revision>
  <dcterms:created xsi:type="dcterms:W3CDTF">2019-08-28T17:10:57Z</dcterms:created>
  <dcterms:modified xsi:type="dcterms:W3CDTF">2019-09-16T16:56:36Z</dcterms:modified>
</cp:coreProperties>
</file>